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21"/>
  </p:notesMasterIdLst>
  <p:sldIdLst>
    <p:sldId id="278" r:id="rId2"/>
    <p:sldId id="261" r:id="rId3"/>
    <p:sldId id="257" r:id="rId4"/>
    <p:sldId id="258" r:id="rId5"/>
    <p:sldId id="259" r:id="rId6"/>
    <p:sldId id="260"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7"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C8158E9C-6DC5-40A9-9B54-C6A75FD55D9D}">
          <p14:sldIdLst>
            <p14:sldId id="278"/>
            <p14:sldId id="261"/>
            <p14:sldId id="257"/>
            <p14:sldId id="258"/>
            <p14:sldId id="259"/>
            <p14:sldId id="260"/>
            <p14:sldId id="263"/>
            <p14:sldId id="264"/>
            <p14:sldId id="265"/>
            <p14:sldId id="266"/>
            <p14:sldId id="267"/>
            <p14:sldId id="268"/>
            <p14:sldId id="269"/>
            <p14:sldId id="270"/>
            <p14:sldId id="271"/>
            <p14:sldId id="272"/>
            <p14:sldId id="273"/>
            <p14:sldId id="274"/>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775" autoAdjust="0"/>
  </p:normalViewPr>
  <p:slideViewPr>
    <p:cSldViewPr snapToGrid="0">
      <p:cViewPr varScale="1">
        <p:scale>
          <a:sx n="45" d="100"/>
          <a:sy n="45" d="100"/>
        </p:scale>
        <p:origin x="9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33A844-FF17-462A-8C3B-65435EF1777C}" type="datetimeFigureOut">
              <a:rPr lang="zh-CN" altLang="en-US" smtClean="0"/>
              <a:t>2016/10/14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EB276E-09F9-4779-B134-2E734761C9E3}" type="slidenum">
              <a:rPr lang="zh-CN" altLang="en-US" smtClean="0"/>
              <a:t>‹#›</a:t>
            </a:fld>
            <a:endParaRPr lang="zh-CN" altLang="en-US"/>
          </a:p>
        </p:txBody>
      </p:sp>
    </p:spTree>
    <p:extLst>
      <p:ext uri="{BB962C8B-B14F-4D97-AF65-F5344CB8AC3E}">
        <p14:creationId xmlns:p14="http://schemas.microsoft.com/office/powerpoint/2010/main" val="3161099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sz="1200" dirty="0" smtClean="0"/>
              <a:t>Face detection is a key fundamental problem in facial analysis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sz="1200" dirty="0" smtClean="0"/>
              <a:t>It’s the first step for other high-level tasks such as</a:t>
            </a:r>
            <a:r>
              <a:rPr lang="en-US" altLang="zh-CN" sz="1200" baseline="0" dirty="0" smtClean="0"/>
              <a:t> Face Alignment, Face Recognition, Face Attribute Analysis</a:t>
            </a:r>
            <a:endParaRPr lang="zh-CN" altLang="en-US" sz="120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zh-CN" altLang="en-US" sz="1200" dirty="0" smtClean="0"/>
          </a:p>
          <a:p>
            <a:endParaRPr lang="zh-CN" altLang="en-US" dirty="0"/>
          </a:p>
        </p:txBody>
      </p:sp>
      <p:sp>
        <p:nvSpPr>
          <p:cNvPr id="4" name="灯片编号占位符 3"/>
          <p:cNvSpPr>
            <a:spLocks noGrp="1"/>
          </p:cNvSpPr>
          <p:nvPr>
            <p:ph type="sldNum" sz="quarter" idx="10"/>
          </p:nvPr>
        </p:nvSpPr>
        <p:spPr/>
        <p:txBody>
          <a:bodyPr/>
          <a:lstStyle/>
          <a:p>
            <a:fld id="{5AEB276E-09F9-4779-B134-2E734761C9E3}" type="slidenum">
              <a:rPr lang="zh-CN" altLang="en-US" smtClean="0"/>
              <a:t>2</a:t>
            </a:fld>
            <a:endParaRPr lang="zh-CN" altLang="en-US"/>
          </a:p>
        </p:txBody>
      </p:sp>
    </p:spTree>
    <p:extLst>
      <p:ext uri="{BB962C8B-B14F-4D97-AF65-F5344CB8AC3E}">
        <p14:creationId xmlns:p14="http://schemas.microsoft.com/office/powerpoint/2010/main" val="2334213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5750" marR="0" indent="-285750" algn="l" defTabSz="914400" rtl="0" eaLnBrk="1" fontAlgn="auto" latinLnBrk="0" hangingPunct="1">
              <a:lnSpc>
                <a:spcPct val="100000"/>
              </a:lnSpc>
              <a:spcBef>
                <a:spcPts val="0"/>
              </a:spcBef>
              <a:spcAft>
                <a:spcPts val="0"/>
              </a:spcAft>
              <a:buClrTx/>
              <a:buSzTx/>
              <a:buFontTx/>
              <a:buAutoNum type="romanUcPeriod"/>
              <a:tabLst/>
              <a:defRPr/>
            </a:pPr>
            <a:r>
              <a:rPr lang="en-US" altLang="zh-CN" sz="1200" dirty="0" smtClean="0"/>
              <a:t>Illumination-invariance is obtained in LOMO [1] by applying the </a:t>
            </a:r>
            <a:r>
              <a:rPr lang="en-US" altLang="zh-CN" sz="1200" dirty="0" err="1" smtClean="0"/>
              <a:t>Retinex</a:t>
            </a:r>
            <a:r>
              <a:rPr lang="en-US" altLang="zh-CN" sz="1200" dirty="0" smtClean="0"/>
              <a:t> transform and the Scale Invariant Local Ternary Pattern (SILTP) for feature representation. </a:t>
            </a:r>
          </a:p>
          <a:p>
            <a:pPr marL="285750" marR="0" indent="-285750" algn="l" defTabSz="914400" rtl="0" eaLnBrk="1" fontAlgn="auto" latinLnBrk="0" hangingPunct="1">
              <a:lnSpc>
                <a:spcPct val="100000"/>
              </a:lnSpc>
              <a:spcBef>
                <a:spcPts val="0"/>
              </a:spcBef>
              <a:spcAft>
                <a:spcPts val="0"/>
              </a:spcAft>
              <a:buClrTx/>
              <a:buSzTx/>
              <a:buFontTx/>
              <a:buAutoNum type="romanUcPeriod"/>
              <a:tabLst/>
              <a:defRPr/>
            </a:pPr>
            <a:r>
              <a:rPr lang="en-US" altLang="zh-CN" sz="1200" dirty="0" smtClean="0"/>
              <a:t>NPD [2] gives the nice properties of scale-invariance, bounded-ness and its feature involves only two pixel values, hence robust to occlusion and blur or low image resolution.</a:t>
            </a:r>
          </a:p>
          <a:p>
            <a:pPr marL="285750" marR="0" indent="-285750" algn="l" defTabSz="914400" rtl="0" eaLnBrk="1" fontAlgn="auto" latinLnBrk="0" hangingPunct="1">
              <a:lnSpc>
                <a:spcPct val="100000"/>
              </a:lnSpc>
              <a:spcBef>
                <a:spcPts val="0"/>
              </a:spcBef>
              <a:spcAft>
                <a:spcPts val="0"/>
              </a:spcAft>
              <a:buClrTx/>
              <a:buSzTx/>
              <a:buFontTx/>
              <a:buAutoNum type="romanUcPeriod" startAt="3"/>
              <a:tabLst/>
              <a:defRPr/>
            </a:pPr>
            <a:r>
              <a:rPr lang="en-US" altLang="zh-CN" sz="1200" dirty="0" smtClean="0"/>
              <a:t>LBP [3] and MB-LBP [4] are also re-implemented for evaluation.</a:t>
            </a:r>
          </a:p>
          <a:p>
            <a:pPr marL="285750" marR="0" indent="-285750" algn="l" defTabSz="914400" rtl="0" eaLnBrk="1" fontAlgn="auto" latinLnBrk="0" hangingPunct="1">
              <a:lnSpc>
                <a:spcPct val="100000"/>
              </a:lnSpc>
              <a:spcBef>
                <a:spcPts val="0"/>
              </a:spcBef>
              <a:spcAft>
                <a:spcPts val="0"/>
              </a:spcAft>
              <a:buClrTx/>
              <a:buSzTx/>
              <a:buFontTx/>
              <a:buAutoNum type="romanUcPeriod" startAt="3"/>
              <a:tabLst/>
              <a:defRPr/>
            </a:pPr>
            <a:r>
              <a:rPr lang="en-US" altLang="zh-CN" sz="1200" dirty="0" smtClean="0"/>
              <a:t>We adopt </a:t>
            </a:r>
            <a:r>
              <a:rPr lang="en-US" altLang="zh-CN" sz="1200" dirty="0" err="1" smtClean="0"/>
              <a:t>DQT+boosting</a:t>
            </a:r>
            <a:r>
              <a:rPr lang="en-US" altLang="zh-CN" sz="1200" dirty="0" smtClean="0"/>
              <a:t> [2] as our baseline classiﬁer.</a:t>
            </a:r>
          </a:p>
          <a:p>
            <a:pPr marL="285750" marR="0" indent="-285750" algn="l" defTabSz="914400" rtl="0" eaLnBrk="1" fontAlgn="auto" latinLnBrk="0" hangingPunct="1">
              <a:lnSpc>
                <a:spcPct val="100000"/>
              </a:lnSpc>
              <a:spcBef>
                <a:spcPts val="0"/>
              </a:spcBef>
              <a:spcAft>
                <a:spcPts val="0"/>
              </a:spcAft>
              <a:buClrTx/>
              <a:buSzTx/>
              <a:buFontTx/>
              <a:buAutoNum type="romanUcPeriod" startAt="3"/>
              <a:tabLst/>
              <a:defRPr/>
            </a:pPr>
            <a:r>
              <a:rPr lang="en-US" altLang="zh-CN" sz="1200" dirty="0" smtClean="0"/>
              <a:t>We also tried SVM, but it appears to be not eﬀective to handle this challenging problem, and it is also not eﬃcient for our large-scale data. Therefore, we leaved SVM out ﬁnally.</a:t>
            </a:r>
            <a:endParaRPr lang="zh-CN" altLang="en-US" sz="1200" dirty="0" smtClean="0"/>
          </a:p>
          <a:p>
            <a:pPr marL="285750" marR="0" indent="-285750" algn="l" defTabSz="914400" rtl="0" eaLnBrk="1" fontAlgn="auto" latinLnBrk="0" hangingPunct="1">
              <a:lnSpc>
                <a:spcPct val="100000"/>
              </a:lnSpc>
              <a:spcBef>
                <a:spcPts val="0"/>
              </a:spcBef>
              <a:spcAft>
                <a:spcPts val="0"/>
              </a:spcAft>
              <a:buClrTx/>
              <a:buSzTx/>
              <a:buFontTx/>
              <a:buAutoNum type="romanUcPeriod" startAt="3"/>
              <a:tabLst/>
              <a:defRPr/>
            </a:pPr>
            <a:endParaRPr lang="en-US" altLang="zh-CN" sz="1200" dirty="0" smtClean="0"/>
          </a:p>
          <a:p>
            <a:pPr marL="285750" marR="0" indent="-285750" algn="l" defTabSz="914400" rtl="0" eaLnBrk="1" fontAlgn="auto" latinLnBrk="0" hangingPunct="1">
              <a:lnSpc>
                <a:spcPct val="100000"/>
              </a:lnSpc>
              <a:spcBef>
                <a:spcPts val="0"/>
              </a:spcBef>
              <a:spcAft>
                <a:spcPts val="0"/>
              </a:spcAft>
              <a:buClrTx/>
              <a:buSzTx/>
              <a:buFontTx/>
              <a:buAutoNum type="romanUcPeriod" startAt="3"/>
              <a:tabLst/>
              <a:defRPr/>
            </a:pPr>
            <a:endParaRPr lang="en-US" altLang="zh-CN" sz="1200" dirty="0" smtClean="0"/>
          </a:p>
          <a:p>
            <a:endParaRPr lang="zh-CN" altLang="en-US" dirty="0"/>
          </a:p>
        </p:txBody>
      </p:sp>
      <p:sp>
        <p:nvSpPr>
          <p:cNvPr id="4" name="灯片编号占位符 3"/>
          <p:cNvSpPr>
            <a:spLocks noGrp="1"/>
          </p:cNvSpPr>
          <p:nvPr>
            <p:ph type="sldNum" sz="quarter" idx="10"/>
          </p:nvPr>
        </p:nvSpPr>
        <p:spPr/>
        <p:txBody>
          <a:bodyPr/>
          <a:lstStyle/>
          <a:p>
            <a:fld id="{5AEB276E-09F9-4779-B134-2E734761C9E3}" type="slidenum">
              <a:rPr lang="zh-CN" altLang="en-US" smtClean="0"/>
              <a:t>13</a:t>
            </a:fld>
            <a:endParaRPr lang="zh-CN" altLang="en-US"/>
          </a:p>
        </p:txBody>
      </p:sp>
    </p:spTree>
    <p:extLst>
      <p:ext uri="{BB962C8B-B14F-4D97-AF65-F5344CB8AC3E}">
        <p14:creationId xmlns:p14="http://schemas.microsoft.com/office/powerpoint/2010/main" val="1065000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dirty="0" smtClean="0"/>
              <a:t>CIFAR-10 based CNN beats other methods due to its powerful representation ability</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dirty="0" smtClean="0"/>
              <a:t>It also outperforms Cascade-CNN by a large margin. This is probably because in the process of cascade training, hard negative samples mined by the last net contain a proportion of non-face patch-</a:t>
            </a:r>
            <a:r>
              <a:rPr lang="en-US" altLang="zh-CN" dirty="0" err="1" smtClean="0"/>
              <a:t>es</a:t>
            </a:r>
            <a:r>
              <a:rPr lang="en-US" altLang="zh-CN" dirty="0" smtClean="0"/>
              <a:t> that actually contain faces but with a IOU less than 0.3, thus ’too hard’ to identify for a shallow net structure </a:t>
            </a:r>
            <a:endParaRPr lang="zh-CN"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5AEB276E-09F9-4779-B134-2E734761C9E3}" type="slidenum">
              <a:rPr lang="zh-CN" altLang="en-US" smtClean="0"/>
              <a:t>15</a:t>
            </a:fld>
            <a:endParaRPr lang="zh-CN" altLang="en-US"/>
          </a:p>
        </p:txBody>
      </p:sp>
    </p:spTree>
    <p:extLst>
      <p:ext uri="{BB962C8B-B14F-4D97-AF65-F5344CB8AC3E}">
        <p14:creationId xmlns:p14="http://schemas.microsoft.com/office/powerpoint/2010/main" val="3943633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1. As for hand-crafted features, MB-LBP obtains about 20% detection rate compared to LBP (about 16%) detection rate at FAR of 10e−3</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2. At FAR of 10−3, LOMO performs slightly better than LBP, but its true positive rate increases rapidly as we move along the </a:t>
            </a:r>
            <a:r>
              <a:rPr lang="en-US" altLang="zh-CN" dirty="0" err="1" smtClean="0"/>
              <a:t>righthand</a:t>
            </a:r>
            <a:r>
              <a:rPr lang="en-US" altLang="zh-CN" dirty="0" smtClean="0"/>
              <a:t> direction of x axis.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3. NPD achieves comparable performance compared to LBP. As its values are computed </a:t>
            </a:r>
            <a:r>
              <a:rPr lang="en-US" altLang="zh-CN" dirty="0" err="1" smtClean="0"/>
              <a:t>involv-ing</a:t>
            </a:r>
            <a:r>
              <a:rPr lang="en-US" altLang="zh-CN" dirty="0" smtClean="0"/>
              <a:t> only two pixels of an image, NPD is more sensitive than other algorithms considering that face patches on FCB are not aligned.</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4. At FAR of 10−2, the over-all rank is almost the same except that LOMO performs better than MB-LBP.</a:t>
            </a:r>
            <a:endParaRPr lang="zh-CN"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5AEB276E-09F9-4779-B134-2E734761C9E3}" type="slidenum">
              <a:rPr lang="zh-CN" altLang="en-US" smtClean="0"/>
              <a:t>16</a:t>
            </a:fld>
            <a:endParaRPr lang="zh-CN" altLang="en-US"/>
          </a:p>
        </p:txBody>
      </p:sp>
    </p:spTree>
    <p:extLst>
      <p:ext uri="{BB962C8B-B14F-4D97-AF65-F5344CB8AC3E}">
        <p14:creationId xmlns:p14="http://schemas.microsoft.com/office/powerpoint/2010/main" val="3921379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1. About the dimension of the original features and selected features by the DQT based </a:t>
            </a:r>
            <a:r>
              <a:rPr lang="en-US" altLang="zh-CN" dirty="0" err="1" smtClean="0"/>
              <a:t>AdaBoost</a:t>
            </a:r>
            <a:r>
              <a:rPr lang="en-US" altLang="zh-CN" dirty="0" smtClean="0"/>
              <a:t>, as well as the training time, testing time and platform of each algorithm employed in our evaluation.</a:t>
            </a:r>
          </a:p>
          <a:p>
            <a:pPr marL="0" indent="0">
              <a:buNone/>
            </a:pPr>
            <a:r>
              <a:rPr lang="en-US" altLang="zh-CN" dirty="0" smtClean="0"/>
              <a:t>2. Note that LOMO requires RGB images while other methods use gray images as input.</a:t>
            </a:r>
          </a:p>
          <a:p>
            <a:pPr marL="0" indent="0">
              <a:buNone/>
            </a:pPr>
            <a:r>
              <a:rPr lang="en-US" altLang="zh-CN" dirty="0" smtClean="0"/>
              <a:t>3. The ﬁrst 4 algorithms are all combination of feature extraction and boosting with Deep Quadratic Trees (DQT) while the last two are end to end CNN methods, therefore the dimension of original features and selected features are the same. </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5AEB276E-09F9-4779-B134-2E734761C9E3}" type="slidenum">
              <a:rPr lang="zh-CN" altLang="en-US" smtClean="0"/>
              <a:t>17</a:t>
            </a:fld>
            <a:endParaRPr lang="zh-CN" altLang="en-US"/>
          </a:p>
        </p:txBody>
      </p:sp>
    </p:spTree>
    <p:extLst>
      <p:ext uri="{BB962C8B-B14F-4D97-AF65-F5344CB8AC3E}">
        <p14:creationId xmlns:p14="http://schemas.microsoft.com/office/powerpoint/2010/main" val="298510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1. It is not easy to determine the actual performance of the face classiﬁcation part due to the large inﬂuence of block generation and post-processing in traditional benchmarks. Motivated by this, we conduct a special-</a:t>
            </a:r>
            <a:r>
              <a:rPr lang="en-US" altLang="zh-CN" dirty="0" err="1" smtClean="0"/>
              <a:t>ized</a:t>
            </a:r>
            <a:r>
              <a:rPr lang="en-US" altLang="zh-CN" dirty="0" smtClean="0"/>
              <a:t> benchmark study in this paper, which focuses purely on face classiﬁcation.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2. We start with face proposals by collecting about 3.5 millions of face and non-face sample patches, and build a benchmark dataset (FCB) for two-class face </a:t>
            </a:r>
            <a:r>
              <a:rPr lang="en-US" altLang="zh-CN" dirty="0" err="1" smtClean="0"/>
              <a:t>classi-ﬁcation</a:t>
            </a:r>
            <a:r>
              <a:rPr lang="en-US" altLang="zh-CN" dirty="0" smtClean="0"/>
              <a:t> evaluation.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3. Our results show that, without the help of post-processing, the performance of face classiﬁcation itself is still not very satisfactory, even with a powerful CNN method.</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4. The data and evaluation code of this study will be re-leased to the public to help assess performance of face classiﬁcation, and ease the participation of other related researchers who want to try their algorithms for face detection.</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5AEB276E-09F9-4779-B134-2E734761C9E3}" type="slidenum">
              <a:rPr lang="zh-CN" altLang="en-US" smtClean="0"/>
              <a:t>18</a:t>
            </a:fld>
            <a:endParaRPr lang="zh-CN" altLang="en-US"/>
          </a:p>
        </p:txBody>
      </p:sp>
    </p:spTree>
    <p:extLst>
      <p:ext uri="{BB962C8B-B14F-4D97-AF65-F5344CB8AC3E}">
        <p14:creationId xmlns:p14="http://schemas.microsoft.com/office/powerpoint/2010/main" val="1982925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AEB276E-09F9-4779-B134-2E734761C9E3}" type="slidenum">
              <a:rPr lang="zh-CN" altLang="en-US" smtClean="0"/>
              <a:t>19</a:t>
            </a:fld>
            <a:endParaRPr lang="zh-CN" altLang="en-US"/>
          </a:p>
        </p:txBody>
      </p:sp>
    </p:spTree>
    <p:extLst>
      <p:ext uri="{BB962C8B-B14F-4D97-AF65-F5344CB8AC3E}">
        <p14:creationId xmlns:p14="http://schemas.microsoft.com/office/powerpoint/2010/main" val="4012121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1.  The </a:t>
            </a:r>
            <a:r>
              <a:rPr lang="en-US" altLang="zh-CN" sz="1200" dirty="0" err="1" smtClean="0"/>
              <a:t>performace</a:t>
            </a:r>
            <a:r>
              <a:rPr lang="en-US" altLang="zh-CN" sz="1200" dirty="0" smtClean="0"/>
              <a:t> of face detection is largely influenced by other two steps, concealing the performance of face classification.</a:t>
            </a:r>
            <a:endParaRPr lang="zh-CN" alt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sz="2400" dirty="0" smtClean="0"/>
              <a:t>2. Implementing and optimizing all three steps results in a very heavy work, which is a big barrier for those who only cares about classification</a:t>
            </a:r>
            <a:endParaRPr lang="zh-CN" altLang="en-US" sz="2400" dirty="0" smtClean="0"/>
          </a:p>
          <a:p>
            <a:endParaRPr lang="zh-CN" altLang="en-US" dirty="0"/>
          </a:p>
        </p:txBody>
      </p:sp>
      <p:sp>
        <p:nvSpPr>
          <p:cNvPr id="4" name="灯片编号占位符 3"/>
          <p:cNvSpPr>
            <a:spLocks noGrp="1"/>
          </p:cNvSpPr>
          <p:nvPr>
            <p:ph type="sldNum" sz="quarter" idx="10"/>
          </p:nvPr>
        </p:nvSpPr>
        <p:spPr/>
        <p:txBody>
          <a:bodyPr/>
          <a:lstStyle/>
          <a:p>
            <a:fld id="{5AEB276E-09F9-4779-B134-2E734761C9E3}" type="slidenum">
              <a:rPr lang="zh-CN" altLang="en-US" smtClean="0"/>
              <a:t>4</a:t>
            </a:fld>
            <a:endParaRPr lang="zh-CN" altLang="en-US"/>
          </a:p>
        </p:txBody>
      </p:sp>
    </p:spTree>
    <p:extLst>
      <p:ext uri="{BB962C8B-B14F-4D97-AF65-F5344CB8AC3E}">
        <p14:creationId xmlns:p14="http://schemas.microsoft.com/office/powerpoint/2010/main" val="3094059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1.  We start with face proposals, and build a benchmark dataset with about 3.5 million patches for two-class face/non-face classification</a:t>
            </a:r>
            <a:endParaRPr lang="zh-CN" alt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2.  Several baselines with respect to feature extraction methods and classification methods have been demonstrated.</a:t>
            </a:r>
            <a:endParaRPr lang="zh-CN" altLang="en-US" sz="1200" dirty="0" smtClean="0"/>
          </a:p>
          <a:p>
            <a:endParaRPr lang="zh-CN" altLang="en-US" dirty="0"/>
          </a:p>
        </p:txBody>
      </p:sp>
      <p:sp>
        <p:nvSpPr>
          <p:cNvPr id="4" name="灯片编号占位符 3"/>
          <p:cNvSpPr>
            <a:spLocks noGrp="1"/>
          </p:cNvSpPr>
          <p:nvPr>
            <p:ph type="sldNum" sz="quarter" idx="10"/>
          </p:nvPr>
        </p:nvSpPr>
        <p:spPr/>
        <p:txBody>
          <a:bodyPr/>
          <a:lstStyle/>
          <a:p>
            <a:fld id="{5AEB276E-09F9-4779-B134-2E734761C9E3}" type="slidenum">
              <a:rPr lang="zh-CN" altLang="en-US" smtClean="0"/>
              <a:t>5</a:t>
            </a:fld>
            <a:endParaRPr lang="zh-CN" altLang="en-US"/>
          </a:p>
        </p:txBody>
      </p:sp>
    </p:spTree>
    <p:extLst>
      <p:ext uri="{BB962C8B-B14F-4D97-AF65-F5344CB8AC3E}">
        <p14:creationId xmlns:p14="http://schemas.microsoft.com/office/powerpoint/2010/main" val="3412467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Popular benchmark face dataset include: AFW [1], FDDB [2], WIDER FACE [3] benchmarks all require that researchers start from scratch</a:t>
            </a:r>
            <a:endParaRPr lang="zh-CN" altLang="en-US" sz="1200" dirty="0" smtClean="0"/>
          </a:p>
          <a:p>
            <a:endParaRPr lang="zh-CN" altLang="en-US" dirty="0"/>
          </a:p>
        </p:txBody>
      </p:sp>
      <p:sp>
        <p:nvSpPr>
          <p:cNvPr id="4" name="灯片编号占位符 3"/>
          <p:cNvSpPr>
            <a:spLocks noGrp="1"/>
          </p:cNvSpPr>
          <p:nvPr>
            <p:ph type="sldNum" sz="quarter" idx="10"/>
          </p:nvPr>
        </p:nvSpPr>
        <p:spPr/>
        <p:txBody>
          <a:bodyPr/>
          <a:lstStyle/>
          <a:p>
            <a:fld id="{5AEB276E-09F9-4779-B134-2E734761C9E3}" type="slidenum">
              <a:rPr lang="zh-CN" altLang="en-US" smtClean="0"/>
              <a:t>6</a:t>
            </a:fld>
            <a:endParaRPr lang="zh-CN" altLang="en-US"/>
          </a:p>
        </p:txBody>
      </p:sp>
    </p:spTree>
    <p:extLst>
      <p:ext uri="{BB962C8B-B14F-4D97-AF65-F5344CB8AC3E}">
        <p14:creationId xmlns:p14="http://schemas.microsoft.com/office/powerpoint/2010/main" val="3150407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AEB276E-09F9-4779-B134-2E734761C9E3}" type="slidenum">
              <a:rPr lang="zh-CN" altLang="en-US" smtClean="0"/>
              <a:t>7</a:t>
            </a:fld>
            <a:endParaRPr lang="zh-CN" altLang="en-US"/>
          </a:p>
        </p:txBody>
      </p:sp>
    </p:spTree>
    <p:extLst>
      <p:ext uri="{BB962C8B-B14F-4D97-AF65-F5344CB8AC3E}">
        <p14:creationId xmlns:p14="http://schemas.microsoft.com/office/powerpoint/2010/main" val="2520076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1. RPN network is employed to extract proposals inspired by the work of Faster-RCNN [1] and its recent application in face detection [2] </a:t>
            </a:r>
            <a:endParaRPr lang="zh-CN" alt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2. Generic object proposal-generating methods such as [3] are not very suitable for our benchmark because the amount of positive patches generated is too scarce and those are not as </a:t>
            </a:r>
            <a:r>
              <a:rPr lang="en-US" altLang="zh-CN" sz="1200" dirty="0" err="1" smtClean="0"/>
              <a:t>discrimative</a:t>
            </a:r>
            <a:r>
              <a:rPr lang="en-US" altLang="zh-CN" sz="1200" dirty="0" smtClean="0"/>
              <a:t> as a specially trained RPN face proposal network</a:t>
            </a:r>
            <a:endParaRPr lang="zh-CN" altLang="en-US" sz="1200" dirty="0" smtClean="0"/>
          </a:p>
          <a:p>
            <a:endParaRPr lang="zh-CN" altLang="en-US" dirty="0"/>
          </a:p>
        </p:txBody>
      </p:sp>
      <p:sp>
        <p:nvSpPr>
          <p:cNvPr id="4" name="灯片编号占位符 3"/>
          <p:cNvSpPr>
            <a:spLocks noGrp="1"/>
          </p:cNvSpPr>
          <p:nvPr>
            <p:ph type="sldNum" sz="quarter" idx="10"/>
          </p:nvPr>
        </p:nvSpPr>
        <p:spPr/>
        <p:txBody>
          <a:bodyPr/>
          <a:lstStyle/>
          <a:p>
            <a:fld id="{5AEB276E-09F9-4779-B134-2E734761C9E3}" type="slidenum">
              <a:rPr lang="zh-CN" altLang="en-US" smtClean="0"/>
              <a:t>8</a:t>
            </a:fld>
            <a:endParaRPr lang="zh-CN" altLang="en-US"/>
          </a:p>
        </p:txBody>
      </p:sp>
    </p:spTree>
    <p:extLst>
      <p:ext uri="{BB962C8B-B14F-4D97-AF65-F5344CB8AC3E}">
        <p14:creationId xmlns:p14="http://schemas.microsoft.com/office/powerpoint/2010/main" val="448570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2. All proposals are generated from the training set of WIDER FACE [2] containing 12880 high-resolution images</a:t>
            </a:r>
          </a:p>
          <a:p>
            <a:endParaRPr lang="zh-CN" altLang="en-US" dirty="0"/>
          </a:p>
        </p:txBody>
      </p:sp>
      <p:sp>
        <p:nvSpPr>
          <p:cNvPr id="4" name="灯片编号占位符 3"/>
          <p:cNvSpPr>
            <a:spLocks noGrp="1"/>
          </p:cNvSpPr>
          <p:nvPr>
            <p:ph type="sldNum" sz="quarter" idx="10"/>
          </p:nvPr>
        </p:nvSpPr>
        <p:spPr/>
        <p:txBody>
          <a:bodyPr/>
          <a:lstStyle/>
          <a:p>
            <a:fld id="{5AEB276E-09F9-4779-B134-2E734761C9E3}" type="slidenum">
              <a:rPr lang="zh-CN" altLang="en-US" smtClean="0"/>
              <a:t>9</a:t>
            </a:fld>
            <a:endParaRPr lang="zh-CN" altLang="en-US"/>
          </a:p>
        </p:txBody>
      </p:sp>
    </p:spTree>
    <p:extLst>
      <p:ext uri="{BB962C8B-B14F-4D97-AF65-F5344CB8AC3E}">
        <p14:creationId xmlns:p14="http://schemas.microsoft.com/office/powerpoint/2010/main" val="1242533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4. </a:t>
            </a:r>
            <a:r>
              <a:rPr lang="en-US" altLang="zh-CN" sz="1200" dirty="0" smtClean="0"/>
              <a:t>Measure Intersection over Union (IOU) between a proposal generated by RPN and a ground truth to determine positive and negative samples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5. </a:t>
            </a:r>
            <a:r>
              <a:rPr lang="en-US" altLang="zh-CN" sz="1200" dirty="0" smtClean="0">
                <a:sym typeface="Wingdings" panose="05000000000000000000" pitchFamily="2" charset="2"/>
              </a:rPr>
              <a:t>The proposed Face Classification Benchmark contains 3,558,142 proposals in total, of which 198,616 being face patches. All images are resized to 24x24</a:t>
            </a:r>
            <a:endParaRPr lang="zh-CN" altLang="en-US" sz="1200" dirty="0" smtClean="0"/>
          </a:p>
          <a:p>
            <a:endParaRPr lang="zh-CN" altLang="en-US" dirty="0"/>
          </a:p>
        </p:txBody>
      </p:sp>
      <p:sp>
        <p:nvSpPr>
          <p:cNvPr id="4" name="灯片编号占位符 3"/>
          <p:cNvSpPr>
            <a:spLocks noGrp="1"/>
          </p:cNvSpPr>
          <p:nvPr>
            <p:ph type="sldNum" sz="quarter" idx="10"/>
          </p:nvPr>
        </p:nvSpPr>
        <p:spPr/>
        <p:txBody>
          <a:bodyPr/>
          <a:lstStyle/>
          <a:p>
            <a:fld id="{5AEB276E-09F9-4779-B134-2E734761C9E3}" type="slidenum">
              <a:rPr lang="zh-CN" altLang="en-US" smtClean="0"/>
              <a:t>10</a:t>
            </a:fld>
            <a:endParaRPr lang="zh-CN" altLang="en-US"/>
          </a:p>
        </p:txBody>
      </p:sp>
    </p:spTree>
    <p:extLst>
      <p:ext uri="{BB962C8B-B14F-4D97-AF65-F5344CB8AC3E}">
        <p14:creationId xmlns:p14="http://schemas.microsoft.com/office/powerpoint/2010/main" val="2120780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sz="1200" dirty="0" smtClean="0"/>
              <a:t>Proposals from the first 6440 images are used as training set, while the remaining proposals from the rest 6440 images are used as testing set.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sz="1200" dirty="0" smtClean="0"/>
              <a:t>In the testing set, the size of Non-face patches are about 20 times the size of face patches. Therefore, if an algorithm classifies all positive samples as negative ones, it would still get 95% two class classification accuracy!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sz="1200" dirty="0" smtClean="0"/>
              <a:t>To reveal the ’true’ performance of a face classiﬁer, we put stress on per-</a:t>
            </a:r>
            <a:r>
              <a:rPr lang="en-US" altLang="zh-CN" sz="1200" dirty="0" err="1" smtClean="0"/>
              <a:t>formance</a:t>
            </a:r>
            <a:r>
              <a:rPr lang="en-US" altLang="zh-CN" sz="1200" dirty="0" smtClean="0"/>
              <a:t> at low False Accept Rate (FAR). The performance of the proposed algorithms are displayed via ROC curve by vary-</a:t>
            </a:r>
            <a:r>
              <a:rPr lang="en-US" altLang="zh-CN" sz="1200" dirty="0" err="1" smtClean="0"/>
              <a:t>ing</a:t>
            </a:r>
            <a:r>
              <a:rPr lang="en-US" altLang="zh-CN" sz="1200" dirty="0" smtClean="0"/>
              <a:t> the conﬁdent score threshold, with FAR in log space being the x axis and True Positive Rate (TPR) being the y axis.</a:t>
            </a:r>
            <a:endParaRPr lang="zh-CN" altLang="en-US" sz="120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sz="1200" dirty="0" smtClean="0"/>
              <a:t>Speciﬁcally, we measure the true positive rate at FAR=10−3 to compare the performance of diﬀerent algorithms. Since there are altogether 1,779,071 proposals extracted from 6,440 images in the test set, it means we only allow for False Positive Per Image (FPPI) of 0.28 in an image, which is both challenging and persuasive in terms of real world applications.</a:t>
            </a:r>
            <a:endParaRPr lang="zh-CN" altLang="en-US" sz="120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altLang="zh-CN" sz="1200" dirty="0" smtClean="0"/>
          </a:p>
          <a:p>
            <a:endParaRPr lang="zh-CN" altLang="en-US" dirty="0"/>
          </a:p>
        </p:txBody>
      </p:sp>
      <p:sp>
        <p:nvSpPr>
          <p:cNvPr id="4" name="灯片编号占位符 3"/>
          <p:cNvSpPr>
            <a:spLocks noGrp="1"/>
          </p:cNvSpPr>
          <p:nvPr>
            <p:ph type="sldNum" sz="quarter" idx="10"/>
          </p:nvPr>
        </p:nvSpPr>
        <p:spPr/>
        <p:txBody>
          <a:bodyPr/>
          <a:lstStyle/>
          <a:p>
            <a:fld id="{5AEB276E-09F9-4779-B134-2E734761C9E3}" type="slidenum">
              <a:rPr lang="zh-CN" altLang="en-US" smtClean="0"/>
              <a:t>12</a:t>
            </a:fld>
            <a:endParaRPr lang="zh-CN" altLang="en-US"/>
          </a:p>
        </p:txBody>
      </p:sp>
    </p:spTree>
    <p:extLst>
      <p:ext uri="{BB962C8B-B14F-4D97-AF65-F5344CB8AC3E}">
        <p14:creationId xmlns:p14="http://schemas.microsoft.com/office/powerpoint/2010/main" val="1809332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1A25E668-C389-4454-8B7E-E4F9DB32C91E}" type="datetimeFigureOut">
              <a:rPr lang="zh-CN" altLang="en-US" smtClean="0"/>
              <a:t>2016/10/14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0500FFD-BEA8-4282-B1B2-D0524E65B1A0}" type="slidenum">
              <a:rPr lang="zh-CN" altLang="en-US" smtClean="0"/>
              <a:t>‹#›</a:t>
            </a:fld>
            <a:endParaRPr lang="zh-CN" altLang="en-US"/>
          </a:p>
        </p:txBody>
      </p:sp>
    </p:spTree>
    <p:extLst>
      <p:ext uri="{BB962C8B-B14F-4D97-AF65-F5344CB8AC3E}">
        <p14:creationId xmlns:p14="http://schemas.microsoft.com/office/powerpoint/2010/main" val="39077472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编辑母版文本样式</a:t>
            </a:r>
          </a:p>
        </p:txBody>
      </p:sp>
      <p:sp>
        <p:nvSpPr>
          <p:cNvPr id="3" name="Date Placeholder 2"/>
          <p:cNvSpPr>
            <a:spLocks noGrp="1"/>
          </p:cNvSpPr>
          <p:nvPr>
            <p:ph type="dt" sz="half" idx="10"/>
          </p:nvPr>
        </p:nvSpPr>
        <p:spPr/>
        <p:txBody>
          <a:bodyPr/>
          <a:lstStyle/>
          <a:p>
            <a:fld id="{1A25E668-C389-4454-8B7E-E4F9DB32C91E}" type="datetimeFigureOut">
              <a:rPr lang="zh-CN" altLang="en-US" smtClean="0"/>
              <a:t>2016/10/14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0500FFD-BEA8-4282-B1B2-D0524E65B1A0}" type="slidenum">
              <a:rPr lang="zh-CN" altLang="en-US" smtClean="0"/>
              <a:t>‹#›</a:t>
            </a:fld>
            <a:endParaRPr lang="zh-CN" altLang="en-US"/>
          </a:p>
        </p:txBody>
      </p:sp>
    </p:spTree>
    <p:extLst>
      <p:ext uri="{BB962C8B-B14F-4D97-AF65-F5344CB8AC3E}">
        <p14:creationId xmlns:p14="http://schemas.microsoft.com/office/powerpoint/2010/main" val="4129100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1A25E668-C389-4454-8B7E-E4F9DB32C91E}" type="datetimeFigureOut">
              <a:rPr lang="zh-CN" altLang="en-US" smtClean="0"/>
              <a:t>2016/10/14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0500FFD-BEA8-4282-B1B2-D0524E65B1A0}" type="slidenum">
              <a:rPr lang="zh-CN" altLang="en-US" smtClean="0"/>
              <a:t>‹#›</a:t>
            </a:fld>
            <a:endParaRPr lang="zh-CN" altLang="en-US"/>
          </a:p>
        </p:txBody>
      </p:sp>
    </p:spTree>
    <p:extLst>
      <p:ext uri="{BB962C8B-B14F-4D97-AF65-F5344CB8AC3E}">
        <p14:creationId xmlns:p14="http://schemas.microsoft.com/office/powerpoint/2010/main" val="3713615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zh-CN" altLang="en-US" smtClean="0"/>
              <a:t>单击此处编辑母版标题样式</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编辑母版文本样式</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1A25E668-C389-4454-8B7E-E4F9DB32C91E}" type="datetimeFigureOut">
              <a:rPr lang="zh-CN" altLang="en-US" smtClean="0"/>
              <a:t>2016/10/14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0500FFD-BEA8-4282-B1B2-D0524E65B1A0}" type="slidenum">
              <a:rPr lang="zh-CN" altLang="en-US" smtClean="0"/>
              <a:t>‹#›</a:t>
            </a:fld>
            <a:endParaRPr lang="zh-CN" alt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47435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1A25E668-C389-4454-8B7E-E4F9DB32C91E}" type="datetimeFigureOut">
              <a:rPr lang="zh-CN" altLang="en-US" smtClean="0"/>
              <a:t>2016/10/14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0500FFD-BEA8-4282-B1B2-D0524E65B1A0}" type="slidenum">
              <a:rPr lang="zh-CN" altLang="en-US" smtClean="0"/>
              <a:t>‹#›</a:t>
            </a:fld>
            <a:endParaRPr lang="zh-CN" altLang="en-US"/>
          </a:p>
        </p:txBody>
      </p:sp>
    </p:spTree>
    <p:extLst>
      <p:ext uri="{BB962C8B-B14F-4D97-AF65-F5344CB8AC3E}">
        <p14:creationId xmlns:p14="http://schemas.microsoft.com/office/powerpoint/2010/main" val="3870912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zh-CN" altLang="en-US" smtClean="0"/>
              <a:t>单击此处编辑母版标题样式</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zh-CN" altLang="en-US" smtClean="0"/>
              <a:t>编辑母版文本样式</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1A25E668-C389-4454-8B7E-E4F9DB32C91E}" type="datetimeFigureOut">
              <a:rPr lang="zh-CN" altLang="en-US" smtClean="0"/>
              <a:t>2016/10/14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0500FFD-BEA8-4282-B1B2-D0524E65B1A0}" type="slidenum">
              <a:rPr lang="zh-CN" altLang="en-US" smtClean="0"/>
              <a:t>‹#›</a:t>
            </a:fld>
            <a:endParaRPr lang="zh-CN" alt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58762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zh-CN" altLang="en-US" smtClean="0"/>
              <a:t>单击此处编辑母版标题样式</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zh-CN" altLang="en-US" smtClean="0"/>
              <a:t>编辑母版文本样式</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1A25E668-C389-4454-8B7E-E4F9DB32C91E}" type="datetimeFigureOut">
              <a:rPr lang="zh-CN" altLang="en-US" smtClean="0"/>
              <a:t>2016/10/14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0500FFD-BEA8-4282-B1B2-D0524E65B1A0}" type="slidenum">
              <a:rPr lang="zh-CN" altLang="en-US" smtClean="0"/>
              <a:t>‹#›</a:t>
            </a:fld>
            <a:endParaRPr lang="zh-CN" altLang="en-US"/>
          </a:p>
        </p:txBody>
      </p:sp>
    </p:spTree>
    <p:extLst>
      <p:ext uri="{BB962C8B-B14F-4D97-AF65-F5344CB8AC3E}">
        <p14:creationId xmlns:p14="http://schemas.microsoft.com/office/powerpoint/2010/main" val="3023473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A25E668-C389-4454-8B7E-E4F9DB32C91E}" type="datetimeFigureOut">
              <a:rPr lang="zh-CN" altLang="en-US" smtClean="0"/>
              <a:t>2016/10/14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0500FFD-BEA8-4282-B1B2-D0524E65B1A0}" type="slidenum">
              <a:rPr lang="zh-CN" altLang="en-US" smtClean="0"/>
              <a:t>‹#›</a:t>
            </a:fld>
            <a:endParaRPr lang="zh-CN" altLang="en-US"/>
          </a:p>
        </p:txBody>
      </p:sp>
    </p:spTree>
    <p:extLst>
      <p:ext uri="{BB962C8B-B14F-4D97-AF65-F5344CB8AC3E}">
        <p14:creationId xmlns:p14="http://schemas.microsoft.com/office/powerpoint/2010/main" val="1632954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A25E668-C389-4454-8B7E-E4F9DB32C91E}" type="datetimeFigureOut">
              <a:rPr lang="zh-CN" altLang="en-US" smtClean="0"/>
              <a:t>2016/10/14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0500FFD-BEA8-4282-B1B2-D0524E65B1A0}" type="slidenum">
              <a:rPr lang="zh-CN" altLang="en-US" smtClean="0"/>
              <a:t>‹#›</a:t>
            </a:fld>
            <a:endParaRPr lang="zh-CN" altLang="en-US"/>
          </a:p>
        </p:txBody>
      </p:sp>
    </p:spTree>
    <p:extLst>
      <p:ext uri="{BB962C8B-B14F-4D97-AF65-F5344CB8AC3E}">
        <p14:creationId xmlns:p14="http://schemas.microsoft.com/office/powerpoint/2010/main" val="2356210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nchor="ct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A25E668-C389-4454-8B7E-E4F9DB32C91E}" type="datetimeFigureOut">
              <a:rPr lang="zh-CN" altLang="en-US" smtClean="0"/>
              <a:t>2016/10/14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0500FFD-BEA8-4282-B1B2-D0524E65B1A0}" type="slidenum">
              <a:rPr lang="zh-CN" altLang="en-US" smtClean="0"/>
              <a:t>‹#›</a:t>
            </a:fld>
            <a:endParaRPr lang="zh-CN" altLang="en-US"/>
          </a:p>
        </p:txBody>
      </p:sp>
    </p:spTree>
    <p:extLst>
      <p:ext uri="{BB962C8B-B14F-4D97-AF65-F5344CB8AC3E}">
        <p14:creationId xmlns:p14="http://schemas.microsoft.com/office/powerpoint/2010/main" val="26824754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1A25E668-C389-4454-8B7E-E4F9DB32C91E}" type="datetimeFigureOut">
              <a:rPr lang="zh-CN" altLang="en-US" smtClean="0"/>
              <a:t>2016/10/14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0500FFD-BEA8-4282-B1B2-D0524E65B1A0}" type="slidenum">
              <a:rPr lang="zh-CN" altLang="en-US" smtClean="0"/>
              <a:t>‹#›</a:t>
            </a:fld>
            <a:endParaRPr lang="zh-CN" altLang="en-US"/>
          </a:p>
        </p:txBody>
      </p:sp>
    </p:spTree>
    <p:extLst>
      <p:ext uri="{BB962C8B-B14F-4D97-AF65-F5344CB8AC3E}">
        <p14:creationId xmlns:p14="http://schemas.microsoft.com/office/powerpoint/2010/main" val="41453499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A25E668-C389-4454-8B7E-E4F9DB32C91E}" type="datetimeFigureOut">
              <a:rPr lang="zh-CN" altLang="en-US" smtClean="0"/>
              <a:t>2016/10/14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0500FFD-BEA8-4282-B1B2-D0524E65B1A0}" type="slidenum">
              <a:rPr lang="zh-CN" altLang="en-US" smtClean="0"/>
              <a:t>‹#›</a:t>
            </a:fld>
            <a:endParaRPr lang="zh-CN" altLang="en-US"/>
          </a:p>
        </p:txBody>
      </p:sp>
    </p:spTree>
    <p:extLst>
      <p:ext uri="{BB962C8B-B14F-4D97-AF65-F5344CB8AC3E}">
        <p14:creationId xmlns:p14="http://schemas.microsoft.com/office/powerpoint/2010/main" val="33918839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A25E668-C389-4454-8B7E-E4F9DB32C91E}" type="datetimeFigureOut">
              <a:rPr lang="zh-CN" altLang="en-US" smtClean="0"/>
              <a:t>2016/10/14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0500FFD-BEA8-4282-B1B2-D0524E65B1A0}" type="slidenum">
              <a:rPr lang="zh-CN" altLang="en-US" smtClean="0"/>
              <a:t>‹#›</a:t>
            </a:fld>
            <a:endParaRPr lang="zh-CN" altLang="en-US"/>
          </a:p>
        </p:txBody>
      </p:sp>
    </p:spTree>
    <p:extLst>
      <p:ext uri="{BB962C8B-B14F-4D97-AF65-F5344CB8AC3E}">
        <p14:creationId xmlns:p14="http://schemas.microsoft.com/office/powerpoint/2010/main" val="378759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A25E668-C389-4454-8B7E-E4F9DB32C91E}" type="datetimeFigureOut">
              <a:rPr lang="zh-CN" altLang="en-US" smtClean="0"/>
              <a:t>2016/10/14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0500FFD-BEA8-4282-B1B2-D0524E65B1A0}" type="slidenum">
              <a:rPr lang="zh-CN" altLang="en-US" smtClean="0"/>
              <a:t>‹#›</a:t>
            </a:fld>
            <a:endParaRPr lang="zh-CN" altLang="en-US"/>
          </a:p>
        </p:txBody>
      </p:sp>
    </p:spTree>
    <p:extLst>
      <p:ext uri="{BB962C8B-B14F-4D97-AF65-F5344CB8AC3E}">
        <p14:creationId xmlns:p14="http://schemas.microsoft.com/office/powerpoint/2010/main" val="1095576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25E668-C389-4454-8B7E-E4F9DB32C91E}" type="datetimeFigureOut">
              <a:rPr lang="zh-CN" altLang="en-US" smtClean="0"/>
              <a:t>2016/10/14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0500FFD-BEA8-4282-B1B2-D0524E65B1A0}" type="slidenum">
              <a:rPr lang="zh-CN" altLang="en-US" smtClean="0"/>
              <a:t>‹#›</a:t>
            </a:fld>
            <a:endParaRPr lang="zh-CN" altLang="en-US"/>
          </a:p>
        </p:txBody>
      </p:sp>
    </p:spTree>
    <p:extLst>
      <p:ext uri="{BB962C8B-B14F-4D97-AF65-F5344CB8AC3E}">
        <p14:creationId xmlns:p14="http://schemas.microsoft.com/office/powerpoint/2010/main" val="1329682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1A25E668-C389-4454-8B7E-E4F9DB32C91E}" type="datetimeFigureOut">
              <a:rPr lang="zh-CN" altLang="en-US" smtClean="0"/>
              <a:t>2016/10/14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0500FFD-BEA8-4282-B1B2-D0524E65B1A0}" type="slidenum">
              <a:rPr lang="zh-CN" altLang="en-US" smtClean="0"/>
              <a:t>‹#›</a:t>
            </a:fld>
            <a:endParaRPr lang="zh-CN" altLang="en-US"/>
          </a:p>
        </p:txBody>
      </p:sp>
    </p:spTree>
    <p:extLst>
      <p:ext uri="{BB962C8B-B14F-4D97-AF65-F5344CB8AC3E}">
        <p14:creationId xmlns:p14="http://schemas.microsoft.com/office/powerpoint/2010/main" val="602021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zh-CN" altLang="en-US" smtClean="0"/>
              <a:t>单击此处编辑母版标题样式</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1A25E668-C389-4454-8B7E-E4F9DB32C91E}" type="datetimeFigureOut">
              <a:rPr lang="zh-CN" altLang="en-US" smtClean="0"/>
              <a:t>2016/10/14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0500FFD-BEA8-4282-B1B2-D0524E65B1A0}" type="slidenum">
              <a:rPr lang="zh-CN" altLang="en-US" smtClean="0"/>
              <a:t>‹#›</a:t>
            </a:fld>
            <a:endParaRPr lang="zh-CN" altLang="en-US"/>
          </a:p>
        </p:txBody>
      </p:sp>
    </p:spTree>
    <p:extLst>
      <p:ext uri="{BB962C8B-B14F-4D97-AF65-F5344CB8AC3E}">
        <p14:creationId xmlns:p14="http://schemas.microsoft.com/office/powerpoint/2010/main" val="325274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A25E668-C389-4454-8B7E-E4F9DB32C91E}" type="datetimeFigureOut">
              <a:rPr lang="zh-CN" altLang="en-US" smtClean="0"/>
              <a:t>2016/10/14</a:t>
            </a:fld>
            <a:endParaRPr lang="zh-CN" alt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zh-CN" alt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20500FFD-BEA8-4282-B1B2-D0524E65B1A0}" type="slidenum">
              <a:rPr lang="zh-CN" altLang="en-US" smtClean="0"/>
              <a:t>‹#›</a:t>
            </a:fld>
            <a:endParaRPr lang="zh-CN" altLang="en-US"/>
          </a:p>
        </p:txBody>
      </p:sp>
    </p:spTree>
    <p:extLst>
      <p:ext uri="{BB962C8B-B14F-4D97-AF65-F5344CB8AC3E}">
        <p14:creationId xmlns:p14="http://schemas.microsoft.com/office/powerpoint/2010/main" val="724156042"/>
      </p:ext>
    </p:extLst>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Lst>
  <p:timing>
    <p:tnLst>
      <p:par>
        <p:cTn id="1" dur="indefinite" restart="never" nodeType="tmRoot"/>
      </p:par>
    </p:tnLst>
  </p:timing>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72328" y="1595475"/>
            <a:ext cx="10847344" cy="1569660"/>
          </a:xfrm>
          <a:prstGeom prst="rect">
            <a:avLst/>
          </a:prstGeom>
          <a:noFill/>
        </p:spPr>
        <p:txBody>
          <a:bodyPr wrap="square" rtlCol="0">
            <a:spAutoFit/>
          </a:bodyPr>
          <a:lstStyle/>
          <a:p>
            <a:pPr algn="ctr"/>
            <a:r>
              <a:rPr lang="en-US" altLang="zh-CN" sz="4800" b="1" dirty="0" smtClean="0">
                <a:effectLst>
                  <a:outerShdw blurRad="38100" dist="38100" dir="2700000" algn="tl">
                    <a:srgbClr val="000000">
                      <a:alpha val="43137"/>
                    </a:srgbClr>
                  </a:outerShdw>
                </a:effectLst>
              </a:rPr>
              <a:t>Face Classification: A Specialized Benchmark Study</a:t>
            </a:r>
            <a:endParaRPr lang="zh-CN" altLang="en-US" sz="4800" b="1" dirty="0">
              <a:effectLst>
                <a:outerShdw blurRad="38100" dist="38100" dir="2700000" algn="tl">
                  <a:srgbClr val="000000">
                    <a:alpha val="43137"/>
                  </a:srgbClr>
                </a:outerShdw>
              </a:effectLst>
            </a:endParaRPr>
          </a:p>
        </p:txBody>
      </p:sp>
      <p:sp>
        <p:nvSpPr>
          <p:cNvPr id="5" name="文本框 4"/>
          <p:cNvSpPr txBox="1"/>
          <p:nvPr/>
        </p:nvSpPr>
        <p:spPr>
          <a:xfrm>
            <a:off x="225214" y="3334726"/>
            <a:ext cx="11741572" cy="646331"/>
          </a:xfrm>
          <a:prstGeom prst="rect">
            <a:avLst/>
          </a:prstGeom>
          <a:noFill/>
        </p:spPr>
        <p:txBody>
          <a:bodyPr wrap="square" rtlCol="0">
            <a:spAutoFit/>
          </a:bodyPr>
          <a:lstStyle/>
          <a:p>
            <a:r>
              <a:rPr lang="en-US" altLang="zh-CN" sz="3600" b="1" dirty="0" err="1" smtClean="0">
                <a:effectLst>
                  <a:outerShdw blurRad="38100" dist="38100" dir="2700000" algn="tl">
                    <a:srgbClr val="000000">
                      <a:alpha val="43137"/>
                    </a:srgbClr>
                  </a:outerShdw>
                </a:effectLst>
              </a:rPr>
              <a:t>Jiali</a:t>
            </a:r>
            <a:r>
              <a:rPr lang="en-US" altLang="zh-CN" sz="3600" b="1" dirty="0" smtClean="0">
                <a:effectLst>
                  <a:outerShdw blurRad="38100" dist="38100" dir="2700000" algn="tl">
                    <a:srgbClr val="000000">
                      <a:alpha val="43137"/>
                    </a:srgbClr>
                  </a:outerShdw>
                </a:effectLst>
              </a:rPr>
              <a:t> </a:t>
            </a:r>
            <a:r>
              <a:rPr lang="en-US" altLang="zh-CN" sz="3600" b="1" dirty="0" err="1" smtClean="0">
                <a:effectLst>
                  <a:outerShdw blurRad="38100" dist="38100" dir="2700000" algn="tl">
                    <a:srgbClr val="000000">
                      <a:alpha val="43137"/>
                    </a:srgbClr>
                  </a:outerShdw>
                </a:effectLst>
              </a:rPr>
              <a:t>Duan</a:t>
            </a:r>
            <a:r>
              <a:rPr lang="en-US" altLang="zh-CN" sz="3600" b="1" dirty="0" smtClean="0">
                <a:effectLst>
                  <a:outerShdw blurRad="38100" dist="38100" dir="2700000" algn="tl">
                    <a:srgbClr val="000000">
                      <a:alpha val="43137"/>
                    </a:srgbClr>
                  </a:outerShdw>
                </a:effectLst>
              </a:rPr>
              <a:t>, </a:t>
            </a:r>
            <a:r>
              <a:rPr lang="en-US" altLang="zh-CN" sz="3600" b="1" dirty="0" err="1" smtClean="0">
                <a:effectLst>
                  <a:outerShdw blurRad="38100" dist="38100" dir="2700000" algn="tl">
                    <a:srgbClr val="000000">
                      <a:alpha val="43137"/>
                    </a:srgbClr>
                  </a:outerShdw>
                </a:effectLst>
              </a:rPr>
              <a:t>Shengcai</a:t>
            </a:r>
            <a:r>
              <a:rPr lang="en-US" altLang="zh-CN" sz="3600" b="1" dirty="0" smtClean="0">
                <a:effectLst>
                  <a:outerShdw blurRad="38100" dist="38100" dir="2700000" algn="tl">
                    <a:srgbClr val="000000">
                      <a:alpha val="43137"/>
                    </a:srgbClr>
                  </a:outerShdw>
                </a:effectLst>
              </a:rPr>
              <a:t> Liao, </a:t>
            </a:r>
            <a:r>
              <a:rPr lang="en-US" altLang="zh-CN" sz="3600" b="1" dirty="0" err="1" smtClean="0">
                <a:effectLst>
                  <a:outerShdw blurRad="38100" dist="38100" dir="2700000" algn="tl">
                    <a:srgbClr val="000000">
                      <a:alpha val="43137"/>
                    </a:srgbClr>
                  </a:outerShdw>
                </a:effectLst>
              </a:rPr>
              <a:t>Shuai</a:t>
            </a:r>
            <a:r>
              <a:rPr lang="en-US" altLang="zh-CN" sz="3600" b="1" dirty="0" smtClean="0">
                <a:effectLst>
                  <a:outerShdw blurRad="38100" dist="38100" dir="2700000" algn="tl">
                    <a:srgbClr val="000000">
                      <a:alpha val="43137"/>
                    </a:srgbClr>
                  </a:outerShdw>
                </a:effectLst>
              </a:rPr>
              <a:t> </a:t>
            </a:r>
            <a:r>
              <a:rPr lang="en-US" altLang="zh-CN" sz="3600" b="1" dirty="0" smtClean="0">
                <a:effectLst>
                  <a:outerShdw blurRad="38100" dist="38100" dir="2700000" algn="tl">
                    <a:srgbClr val="000000">
                      <a:alpha val="43137"/>
                    </a:srgbClr>
                  </a:outerShdw>
                </a:effectLst>
              </a:rPr>
              <a:t>Zhou</a:t>
            </a:r>
            <a:r>
              <a:rPr lang="en-US" altLang="zh-CN" sz="3600" b="1" dirty="0" smtClean="0">
                <a:effectLst>
                  <a:outerShdw blurRad="38100" dist="38100" dir="2700000" algn="tl">
                    <a:srgbClr val="000000">
                      <a:alpha val="43137"/>
                    </a:srgbClr>
                  </a:outerShdw>
                </a:effectLst>
              </a:rPr>
              <a:t>, </a:t>
            </a:r>
            <a:r>
              <a:rPr lang="en-US" altLang="zh-CN" sz="3600" b="1" dirty="0" smtClean="0">
                <a:effectLst>
                  <a:outerShdw blurRad="38100" dist="38100" dir="2700000" algn="tl">
                    <a:srgbClr val="000000">
                      <a:alpha val="43137"/>
                    </a:srgbClr>
                  </a:outerShdw>
                </a:effectLst>
              </a:rPr>
              <a:t>and Stan Z. Li</a:t>
            </a:r>
            <a:endParaRPr lang="zh-CN" altLang="en-US" sz="3600" b="1" dirty="0">
              <a:effectLst>
                <a:outerShdw blurRad="38100" dist="38100" dir="2700000" algn="tl">
                  <a:srgbClr val="000000">
                    <a:alpha val="43137"/>
                  </a:srgbClr>
                </a:outerShdw>
              </a:effectLst>
            </a:endParaRPr>
          </a:p>
        </p:txBody>
      </p:sp>
      <p:sp>
        <p:nvSpPr>
          <p:cNvPr id="13" name="文本框 12"/>
          <p:cNvSpPr txBox="1"/>
          <p:nvPr/>
        </p:nvSpPr>
        <p:spPr>
          <a:xfrm>
            <a:off x="512806" y="4757527"/>
            <a:ext cx="11166389" cy="1077218"/>
          </a:xfrm>
          <a:prstGeom prst="rect">
            <a:avLst/>
          </a:prstGeom>
          <a:noFill/>
        </p:spPr>
        <p:txBody>
          <a:bodyPr wrap="square" rtlCol="0">
            <a:spAutoFit/>
          </a:bodyPr>
          <a:lstStyle/>
          <a:p>
            <a:pPr algn="ctr"/>
            <a:r>
              <a:rPr lang="en-US" altLang="zh-CN" sz="3200" b="1" dirty="0" smtClean="0">
                <a:effectLst>
                  <a:outerShdw blurRad="38100" dist="38100" dir="2700000" algn="tl">
                    <a:srgbClr val="000000">
                      <a:alpha val="43137"/>
                    </a:srgbClr>
                  </a:outerShdw>
                </a:effectLst>
              </a:rPr>
              <a:t>Center </a:t>
            </a:r>
            <a:r>
              <a:rPr lang="en-US" altLang="zh-CN" sz="3200" b="1" dirty="0" smtClean="0">
                <a:effectLst>
                  <a:outerShdw blurRad="38100" dist="38100" dir="2700000" algn="tl">
                    <a:srgbClr val="000000">
                      <a:alpha val="43137"/>
                    </a:srgbClr>
                  </a:outerShdw>
                </a:effectLst>
              </a:rPr>
              <a:t>for Biometrics and Security </a:t>
            </a:r>
            <a:r>
              <a:rPr lang="en-US" altLang="zh-CN" sz="3200" b="1" dirty="0" smtClean="0">
                <a:effectLst>
                  <a:outerShdw blurRad="38100" dist="38100" dir="2700000" algn="tl">
                    <a:srgbClr val="000000">
                      <a:alpha val="43137"/>
                    </a:srgbClr>
                  </a:outerShdw>
                </a:effectLst>
              </a:rPr>
              <a:t>Research</a:t>
            </a:r>
          </a:p>
          <a:p>
            <a:pPr algn="ctr"/>
            <a:r>
              <a:rPr lang="en-US" altLang="zh-CN" sz="3200" b="1" dirty="0" smtClean="0">
                <a:effectLst>
                  <a:outerShdw blurRad="38100" dist="38100" dir="2700000" algn="tl">
                    <a:srgbClr val="000000">
                      <a:alpha val="43137"/>
                    </a:srgbClr>
                  </a:outerShdw>
                </a:effectLst>
              </a:rPr>
              <a:t>Institute </a:t>
            </a:r>
            <a:r>
              <a:rPr lang="en-US" altLang="zh-CN" sz="3200" b="1" dirty="0" smtClean="0">
                <a:effectLst>
                  <a:outerShdw blurRad="38100" dist="38100" dir="2700000" algn="tl">
                    <a:srgbClr val="000000">
                      <a:alpha val="43137"/>
                    </a:srgbClr>
                  </a:outerShdw>
                </a:effectLst>
              </a:rPr>
              <a:t>of Automation, Chinese Academy of </a:t>
            </a:r>
            <a:r>
              <a:rPr lang="en-US" altLang="zh-CN" sz="3200" b="1" dirty="0" smtClean="0">
                <a:effectLst>
                  <a:outerShdw blurRad="38100" dist="38100" dir="2700000" algn="tl">
                    <a:srgbClr val="000000">
                      <a:alpha val="43137"/>
                    </a:srgbClr>
                  </a:outerShdw>
                </a:effectLst>
              </a:rPr>
              <a:t>Sciences</a:t>
            </a:r>
            <a:endParaRPr lang="en-US" altLang="zh-CN" sz="32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2465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3834" y="868235"/>
            <a:ext cx="9300117" cy="3416320"/>
          </a:xfrm>
          <a:prstGeom prst="rect">
            <a:avLst/>
          </a:prstGeom>
          <a:noFill/>
        </p:spPr>
        <p:txBody>
          <a:bodyPr wrap="square" rtlCol="0">
            <a:spAutoFit/>
          </a:bodyPr>
          <a:lstStyle/>
          <a:p>
            <a:r>
              <a:rPr lang="en-US" altLang="zh-CN" sz="3600" b="1" dirty="0"/>
              <a:t>3</a:t>
            </a:r>
            <a:r>
              <a:rPr lang="en-US" altLang="zh-CN" sz="3600" b="1" dirty="0" smtClean="0"/>
              <a:t>. </a:t>
            </a:r>
            <a:r>
              <a:rPr lang="en-US" altLang="zh-CN" sz="3600" b="1" dirty="0"/>
              <a:t>IOU Criteria:</a:t>
            </a:r>
            <a:endParaRPr lang="en-US" altLang="zh-CN" sz="3600" b="1" dirty="0" smtClean="0"/>
          </a:p>
          <a:p>
            <a:pPr marL="342900" indent="-342900">
              <a:buFont typeface="+mj-ea"/>
              <a:buAutoNum type="circleNumDbPlain"/>
            </a:pPr>
            <a:r>
              <a:rPr lang="en-US" altLang="zh-CN" sz="3600" b="1" dirty="0" smtClean="0"/>
              <a:t> &gt;0.5 </a:t>
            </a:r>
            <a:r>
              <a:rPr lang="en-US" altLang="zh-CN" sz="3600" b="1" dirty="0" smtClean="0">
                <a:sym typeface="Wingdings" panose="05000000000000000000" pitchFamily="2" charset="2"/>
              </a:rPr>
              <a:t> face patch</a:t>
            </a:r>
          </a:p>
          <a:p>
            <a:pPr marL="342900" indent="-342900">
              <a:buFont typeface="+mj-ea"/>
              <a:buAutoNum type="circleNumDbPlain"/>
            </a:pPr>
            <a:r>
              <a:rPr lang="en-US" altLang="zh-CN" sz="3600" b="1" dirty="0" smtClean="0">
                <a:sym typeface="Wingdings" panose="05000000000000000000" pitchFamily="2" charset="2"/>
              </a:rPr>
              <a:t> &lt;0.3 </a:t>
            </a:r>
            <a:r>
              <a:rPr lang="en-US" altLang="zh-CN" sz="3600" b="1" dirty="0">
                <a:sym typeface="Wingdings" panose="05000000000000000000" pitchFamily="2" charset="2"/>
              </a:rPr>
              <a:t> non face patch</a:t>
            </a:r>
          </a:p>
          <a:p>
            <a:endParaRPr lang="en-US" altLang="zh-CN" sz="3600" b="1" dirty="0">
              <a:sym typeface="Wingdings" panose="05000000000000000000" pitchFamily="2" charset="2"/>
            </a:endParaRPr>
          </a:p>
          <a:p>
            <a:r>
              <a:rPr lang="en-US" altLang="zh-CN" sz="3600" b="1" dirty="0">
                <a:sym typeface="Wingdings" panose="05000000000000000000" pitchFamily="2" charset="2"/>
              </a:rPr>
              <a:t>4</a:t>
            </a:r>
            <a:r>
              <a:rPr lang="en-US" altLang="zh-CN" sz="3600" b="1" dirty="0" smtClean="0">
                <a:sym typeface="Wingdings" panose="05000000000000000000" pitchFamily="2" charset="2"/>
              </a:rPr>
              <a:t>. Final FCB: 3,558,142 proposals, </a:t>
            </a:r>
            <a:r>
              <a:rPr lang="en-US" altLang="zh-CN" sz="3600" b="1" dirty="0" smtClean="0"/>
              <a:t>~300 </a:t>
            </a:r>
            <a:r>
              <a:rPr lang="en-US" altLang="zh-CN" sz="3600" b="1" dirty="0"/>
              <a:t>proposals per </a:t>
            </a:r>
            <a:r>
              <a:rPr lang="en-US" altLang="zh-CN" sz="3600" b="1" dirty="0" smtClean="0"/>
              <a:t>image</a:t>
            </a:r>
            <a:endParaRPr lang="en-US" altLang="zh-CN" sz="3600" b="1" dirty="0"/>
          </a:p>
        </p:txBody>
      </p:sp>
      <p:pic>
        <p:nvPicPr>
          <p:cNvPr id="5" name="图片 4"/>
          <p:cNvPicPr>
            <a:picLocks noChangeAspect="1"/>
          </p:cNvPicPr>
          <p:nvPr/>
        </p:nvPicPr>
        <p:blipFill rotWithShape="1">
          <a:blip r:embed="rId3"/>
          <a:srcRect r="5831"/>
          <a:stretch/>
        </p:blipFill>
        <p:spPr>
          <a:xfrm>
            <a:off x="2477129" y="4794592"/>
            <a:ext cx="6815728" cy="1764000"/>
          </a:xfrm>
          <a:prstGeom prst="rect">
            <a:avLst/>
          </a:prstGeom>
        </p:spPr>
      </p:pic>
    </p:spTree>
    <p:extLst>
      <p:ext uri="{BB962C8B-B14F-4D97-AF65-F5344CB8AC3E}">
        <p14:creationId xmlns:p14="http://schemas.microsoft.com/office/powerpoint/2010/main" val="29227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4896" y="289932"/>
            <a:ext cx="10197662" cy="646331"/>
          </a:xfrm>
          <a:prstGeom prst="rect">
            <a:avLst/>
          </a:prstGeom>
          <a:noFill/>
        </p:spPr>
        <p:txBody>
          <a:bodyPr wrap="square" rtlCol="0">
            <a:spAutoFit/>
          </a:bodyPr>
          <a:lstStyle/>
          <a:p>
            <a:r>
              <a:rPr lang="en-US" altLang="zh-CN" sz="3600" b="1" dirty="0" smtClean="0"/>
              <a:t>Sample </a:t>
            </a:r>
            <a:r>
              <a:rPr lang="en-US" altLang="zh-CN" sz="3600" b="1" dirty="0" smtClean="0"/>
              <a:t>Patches From FCB</a:t>
            </a:r>
            <a:endParaRPr lang="zh-CN" altLang="en-US" sz="3600" b="1" dirty="0"/>
          </a:p>
        </p:txBody>
      </p:sp>
      <p:pic>
        <p:nvPicPr>
          <p:cNvPr id="5" name="图片 4"/>
          <p:cNvPicPr>
            <a:picLocks noChangeAspect="1"/>
          </p:cNvPicPr>
          <p:nvPr/>
        </p:nvPicPr>
        <p:blipFill>
          <a:blip r:embed="rId2"/>
          <a:stretch>
            <a:fillRect/>
          </a:stretch>
        </p:blipFill>
        <p:spPr>
          <a:xfrm>
            <a:off x="1947747" y="1065619"/>
            <a:ext cx="8229600" cy="5676900"/>
          </a:xfrm>
          <a:prstGeom prst="rect">
            <a:avLst/>
          </a:prstGeom>
        </p:spPr>
      </p:pic>
    </p:spTree>
    <p:extLst>
      <p:ext uri="{BB962C8B-B14F-4D97-AF65-F5344CB8AC3E}">
        <p14:creationId xmlns:p14="http://schemas.microsoft.com/office/powerpoint/2010/main" val="388533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56839" y="613317"/>
            <a:ext cx="6188927" cy="769441"/>
          </a:xfrm>
          <a:prstGeom prst="rect">
            <a:avLst/>
          </a:prstGeom>
          <a:noFill/>
        </p:spPr>
        <p:txBody>
          <a:bodyPr wrap="square" rtlCol="0">
            <a:spAutoFit/>
          </a:bodyPr>
          <a:lstStyle/>
          <a:p>
            <a:r>
              <a:rPr lang="en-US" altLang="zh-CN" sz="4400" b="1" dirty="0" smtClean="0">
                <a:effectLst>
                  <a:outerShdw blurRad="38100" dist="38100" dir="2700000" algn="tl">
                    <a:srgbClr val="000000">
                      <a:alpha val="43137"/>
                    </a:srgbClr>
                  </a:outerShdw>
                </a:effectLst>
              </a:rPr>
              <a:t>Benchmark</a:t>
            </a:r>
            <a:r>
              <a:rPr lang="en-US" altLang="zh-CN" sz="4400" b="1" dirty="0" smtClean="0"/>
              <a:t> </a:t>
            </a:r>
            <a:r>
              <a:rPr lang="en-US" altLang="zh-CN" sz="4400" b="1" dirty="0" smtClean="0">
                <a:effectLst>
                  <a:outerShdw blurRad="38100" dist="38100" dir="2700000" algn="tl">
                    <a:srgbClr val="000000">
                      <a:alpha val="43137"/>
                    </a:srgbClr>
                  </a:outerShdw>
                </a:effectLst>
              </a:rPr>
              <a:t>Protocol</a:t>
            </a:r>
            <a:endParaRPr lang="zh-CN" altLang="en-US" sz="4400" b="1" dirty="0">
              <a:effectLst>
                <a:outerShdw blurRad="38100" dist="38100" dir="2700000" algn="tl">
                  <a:srgbClr val="000000">
                    <a:alpha val="43137"/>
                  </a:srgbClr>
                </a:outerShdw>
              </a:effectLst>
            </a:endParaRPr>
          </a:p>
        </p:txBody>
      </p:sp>
      <p:sp>
        <p:nvSpPr>
          <p:cNvPr id="5" name="文本框 4"/>
          <p:cNvSpPr txBox="1"/>
          <p:nvPr/>
        </p:nvSpPr>
        <p:spPr>
          <a:xfrm>
            <a:off x="1951462" y="1973766"/>
            <a:ext cx="10240537" cy="646331"/>
          </a:xfrm>
          <a:prstGeom prst="rect">
            <a:avLst/>
          </a:prstGeom>
          <a:noFill/>
        </p:spPr>
        <p:txBody>
          <a:bodyPr wrap="square" rtlCol="0">
            <a:spAutoFit/>
          </a:bodyPr>
          <a:lstStyle/>
          <a:p>
            <a:pPr algn="just"/>
            <a:r>
              <a:rPr lang="en-US" altLang="zh-CN" sz="3600" b="1" dirty="0" smtClean="0"/>
              <a:t>1. Half for training, the other half for test</a:t>
            </a:r>
            <a:endParaRPr lang="en-US" altLang="zh-CN" sz="3600" b="1" dirty="0"/>
          </a:p>
        </p:txBody>
      </p:sp>
      <p:sp>
        <p:nvSpPr>
          <p:cNvPr id="6" name="文本框 5"/>
          <p:cNvSpPr txBox="1"/>
          <p:nvPr/>
        </p:nvSpPr>
        <p:spPr>
          <a:xfrm>
            <a:off x="1951462" y="2981299"/>
            <a:ext cx="8764858" cy="646331"/>
          </a:xfrm>
          <a:prstGeom prst="rect">
            <a:avLst/>
          </a:prstGeom>
          <a:noFill/>
        </p:spPr>
        <p:txBody>
          <a:bodyPr wrap="square" rtlCol="0">
            <a:spAutoFit/>
          </a:bodyPr>
          <a:lstStyle/>
          <a:p>
            <a:r>
              <a:rPr lang="en-US" altLang="zh-CN" sz="3600" b="1" dirty="0" smtClean="0"/>
              <a:t>2. </a:t>
            </a:r>
            <a:r>
              <a:rPr lang="en-US" altLang="zh-CN" sz="3600" b="1" dirty="0"/>
              <a:t>Evaluation </a:t>
            </a:r>
            <a:r>
              <a:rPr lang="en-US" altLang="zh-CN" sz="3600" b="1" dirty="0" smtClean="0"/>
              <a:t>metrics: </a:t>
            </a:r>
            <a:r>
              <a:rPr lang="en-US" altLang="zh-CN" sz="3600" b="1" dirty="0"/>
              <a:t>FAR and TPR</a:t>
            </a:r>
            <a:endParaRPr lang="zh-CN" altLang="en-US" sz="3600" b="1" dirty="0"/>
          </a:p>
        </p:txBody>
      </p:sp>
      <p:sp>
        <p:nvSpPr>
          <p:cNvPr id="7" name="文本框 6"/>
          <p:cNvSpPr txBox="1"/>
          <p:nvPr/>
        </p:nvSpPr>
        <p:spPr>
          <a:xfrm>
            <a:off x="1951462" y="3988832"/>
            <a:ext cx="8753707" cy="646331"/>
          </a:xfrm>
          <a:prstGeom prst="rect">
            <a:avLst/>
          </a:prstGeom>
          <a:noFill/>
        </p:spPr>
        <p:txBody>
          <a:bodyPr wrap="square" rtlCol="0">
            <a:spAutoFit/>
          </a:bodyPr>
          <a:lstStyle/>
          <a:p>
            <a:pPr algn="just"/>
            <a:r>
              <a:rPr lang="en-US" altLang="zh-CN" sz="3600" b="1" dirty="0" smtClean="0"/>
              <a:t>3. Looking at FAR=10</a:t>
            </a:r>
            <a:r>
              <a:rPr lang="en-US" altLang="zh-CN" sz="3600" b="1" baseline="30000" dirty="0"/>
              <a:t>−3</a:t>
            </a:r>
            <a:r>
              <a:rPr lang="en-US" altLang="zh-CN" sz="3600" b="1" dirty="0"/>
              <a:t> </a:t>
            </a:r>
            <a:r>
              <a:rPr lang="en-US" altLang="zh-CN" sz="3600" b="1" dirty="0" smtClean="0"/>
              <a:t>, FPPI ~= </a:t>
            </a:r>
            <a:r>
              <a:rPr lang="en-US" altLang="zh-CN" sz="3600" b="1" dirty="0" smtClean="0"/>
              <a:t>0.28</a:t>
            </a:r>
            <a:endParaRPr lang="zh-CN" altLang="en-US" sz="3600" b="1" dirty="0"/>
          </a:p>
        </p:txBody>
      </p:sp>
    </p:spTree>
    <p:extLst>
      <p:ext uri="{BB962C8B-B14F-4D97-AF65-F5344CB8AC3E}">
        <p14:creationId xmlns:p14="http://schemas.microsoft.com/office/powerpoint/2010/main" val="40146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36701" y="947854"/>
            <a:ext cx="6442293" cy="769441"/>
          </a:xfrm>
          <a:prstGeom prst="rect">
            <a:avLst/>
          </a:prstGeom>
          <a:noFill/>
        </p:spPr>
        <p:txBody>
          <a:bodyPr wrap="square" rtlCol="0">
            <a:spAutoFit/>
          </a:bodyPr>
          <a:lstStyle/>
          <a:p>
            <a:r>
              <a:rPr lang="en-US" altLang="zh-CN" sz="4400" b="1" dirty="0" smtClean="0">
                <a:effectLst>
                  <a:outerShdw blurRad="38100" dist="38100" dir="2700000" algn="tl">
                    <a:srgbClr val="000000">
                      <a:alpha val="43137"/>
                    </a:srgbClr>
                  </a:outerShdw>
                </a:effectLst>
              </a:rPr>
              <a:t>Evaluation</a:t>
            </a:r>
            <a:endParaRPr lang="zh-CN" altLang="en-US" sz="4400" b="1" dirty="0">
              <a:effectLst>
                <a:outerShdw blurRad="38100" dist="38100" dir="2700000" algn="tl">
                  <a:srgbClr val="000000">
                    <a:alpha val="43137"/>
                  </a:srgbClr>
                </a:outerShdw>
              </a:effectLst>
            </a:endParaRPr>
          </a:p>
        </p:txBody>
      </p:sp>
      <p:sp>
        <p:nvSpPr>
          <p:cNvPr id="5" name="文本框 4"/>
          <p:cNvSpPr txBox="1"/>
          <p:nvPr/>
        </p:nvSpPr>
        <p:spPr>
          <a:xfrm>
            <a:off x="1103970" y="2085277"/>
            <a:ext cx="10303727" cy="2062103"/>
          </a:xfrm>
          <a:prstGeom prst="rect">
            <a:avLst/>
          </a:prstGeom>
          <a:noFill/>
        </p:spPr>
        <p:txBody>
          <a:bodyPr wrap="square" rtlCol="0">
            <a:spAutoFit/>
          </a:bodyPr>
          <a:lstStyle/>
          <a:p>
            <a:pPr>
              <a:spcAft>
                <a:spcPts val="1200"/>
              </a:spcAft>
            </a:pPr>
            <a:r>
              <a:rPr lang="en-US" altLang="zh-CN" sz="3600" b="1" dirty="0" smtClean="0"/>
              <a:t>Traditional </a:t>
            </a:r>
            <a:r>
              <a:rPr lang="en-US" altLang="zh-CN" sz="3600" b="1" dirty="0" smtClean="0"/>
              <a:t>Methods:</a:t>
            </a:r>
          </a:p>
          <a:p>
            <a:pPr marL="742950" indent="-742950">
              <a:spcAft>
                <a:spcPts val="1200"/>
              </a:spcAft>
              <a:buAutoNum type="arabicPeriod"/>
            </a:pPr>
            <a:r>
              <a:rPr lang="en-US" altLang="zh-CN" sz="3600" b="1" dirty="0" smtClean="0"/>
              <a:t>Features</a:t>
            </a:r>
            <a:r>
              <a:rPr lang="en-US" altLang="zh-CN" sz="3600" b="1" dirty="0"/>
              <a:t>: </a:t>
            </a:r>
            <a:r>
              <a:rPr lang="en-US" altLang="zh-CN" sz="3600" b="1" dirty="0" smtClean="0"/>
              <a:t>LBP, MB-LBP, NPD, </a:t>
            </a:r>
            <a:r>
              <a:rPr lang="en-US" altLang="zh-CN" sz="3600" b="1" dirty="0" smtClean="0"/>
              <a:t>LOMO</a:t>
            </a:r>
          </a:p>
          <a:p>
            <a:pPr marL="742950" indent="-742950">
              <a:spcAft>
                <a:spcPts val="1200"/>
              </a:spcAft>
              <a:buAutoNum type="arabicPeriod"/>
            </a:pPr>
            <a:r>
              <a:rPr lang="en-US" altLang="zh-CN" sz="3600" b="1" dirty="0" smtClean="0"/>
              <a:t>Classifiers: SVM, </a:t>
            </a:r>
            <a:r>
              <a:rPr lang="en-US" altLang="zh-CN" sz="3600" b="1" dirty="0" err="1" smtClean="0"/>
              <a:t>DQT+AdaBoost</a:t>
            </a:r>
            <a:endParaRPr lang="en-US" altLang="zh-CN" sz="3600" b="1" dirty="0"/>
          </a:p>
        </p:txBody>
      </p:sp>
    </p:spTree>
    <p:extLst>
      <p:ext uri="{BB962C8B-B14F-4D97-AF65-F5344CB8AC3E}">
        <p14:creationId xmlns:p14="http://schemas.microsoft.com/office/powerpoint/2010/main" val="745968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89098" y="208752"/>
            <a:ext cx="11702902" cy="2062103"/>
          </a:xfrm>
          <a:prstGeom prst="rect">
            <a:avLst/>
          </a:prstGeom>
          <a:noFill/>
        </p:spPr>
        <p:txBody>
          <a:bodyPr wrap="square" rtlCol="0">
            <a:spAutoFit/>
          </a:bodyPr>
          <a:lstStyle/>
          <a:p>
            <a:r>
              <a:rPr lang="en-US" altLang="zh-CN" sz="3600" b="1" dirty="0" smtClean="0"/>
              <a:t>CNN Methods:</a:t>
            </a:r>
          </a:p>
          <a:p>
            <a:endParaRPr lang="en-US" altLang="zh-CN" sz="2000" b="1" dirty="0" smtClean="0"/>
          </a:p>
          <a:p>
            <a:pPr marL="742950" indent="-742950">
              <a:buFont typeface="+mj-lt"/>
              <a:buAutoNum type="arabicPeriod"/>
            </a:pPr>
            <a:r>
              <a:rPr lang="en-US" altLang="zh-CN" sz="3600" b="1" dirty="0" smtClean="0"/>
              <a:t>CIFAR-10 Net based binary classiﬁcation </a:t>
            </a:r>
            <a:r>
              <a:rPr lang="en-US" altLang="zh-CN" sz="3600" b="1" dirty="0"/>
              <a:t>CNN </a:t>
            </a:r>
            <a:r>
              <a:rPr lang="en-US" altLang="zh-CN" sz="3600" b="1" dirty="0" smtClean="0"/>
              <a:t>[1]</a:t>
            </a:r>
            <a:endParaRPr lang="en-US" altLang="zh-CN" sz="3600" b="1" dirty="0" smtClean="0"/>
          </a:p>
          <a:p>
            <a:pPr marL="742950" indent="-742950">
              <a:buFont typeface="+mj-lt"/>
              <a:buAutoNum type="arabicPeriod"/>
            </a:pPr>
            <a:r>
              <a:rPr lang="en-US" altLang="zh-CN" sz="3600" b="1" dirty="0" smtClean="0"/>
              <a:t>Cascade-CNN [2]</a:t>
            </a:r>
            <a:endParaRPr lang="en-US" altLang="zh-CN" sz="3600" b="1" dirty="0"/>
          </a:p>
        </p:txBody>
      </p:sp>
      <p:sp>
        <p:nvSpPr>
          <p:cNvPr id="6" name="文本框 5"/>
          <p:cNvSpPr txBox="1"/>
          <p:nvPr/>
        </p:nvSpPr>
        <p:spPr>
          <a:xfrm>
            <a:off x="1073490" y="5746066"/>
            <a:ext cx="10132990" cy="1015663"/>
          </a:xfrm>
          <a:prstGeom prst="rect">
            <a:avLst/>
          </a:prstGeom>
          <a:noFill/>
        </p:spPr>
        <p:txBody>
          <a:bodyPr wrap="square" rtlCol="0">
            <a:spAutoFit/>
          </a:bodyPr>
          <a:lstStyle/>
          <a:p>
            <a:pPr marL="342900" indent="-342900">
              <a:buAutoNum type="arabicPeriod"/>
            </a:pPr>
            <a:r>
              <a:rPr lang="en-US" altLang="zh-CN" sz="2000" b="1" dirty="0" smtClean="0"/>
              <a:t>The </a:t>
            </a:r>
            <a:r>
              <a:rPr lang="en-US" altLang="zh-CN" sz="2000" b="1" dirty="0" smtClean="0"/>
              <a:t>CIFAR-10 dataset, https://www.cs.toronto.edu/~kriz/cifar.html</a:t>
            </a:r>
          </a:p>
          <a:p>
            <a:pPr marL="342900" indent="-342900">
              <a:buAutoNum type="arabicPeriod"/>
            </a:pPr>
            <a:r>
              <a:rPr lang="en-US" altLang="zh-CN" sz="2000" b="1" dirty="0" smtClean="0"/>
              <a:t>Li H, Lin Z, Shen X, et al. A convolutional neural network cascade for face </a:t>
            </a:r>
            <a:r>
              <a:rPr lang="en-US" altLang="zh-CN" sz="2000" b="1" dirty="0" smtClean="0"/>
              <a:t>detection</a:t>
            </a:r>
            <a:r>
              <a:rPr lang="en-US" altLang="zh-CN" sz="2000" b="1" dirty="0" smtClean="0"/>
              <a:t>, CVPR 2015.</a:t>
            </a:r>
            <a:endParaRPr lang="en-US" altLang="zh-CN" sz="2000" b="1" dirty="0" smtClean="0"/>
          </a:p>
        </p:txBody>
      </p:sp>
      <p:pic>
        <p:nvPicPr>
          <p:cNvPr id="7" name="图片 6"/>
          <p:cNvPicPr>
            <a:picLocks noChangeAspect="1"/>
          </p:cNvPicPr>
          <p:nvPr/>
        </p:nvPicPr>
        <p:blipFill>
          <a:blip r:embed="rId2"/>
          <a:stretch>
            <a:fillRect/>
          </a:stretch>
        </p:blipFill>
        <p:spPr>
          <a:xfrm>
            <a:off x="2428875" y="2407450"/>
            <a:ext cx="7334250" cy="3133725"/>
          </a:xfrm>
          <a:prstGeom prst="rect">
            <a:avLst/>
          </a:prstGeom>
        </p:spPr>
      </p:pic>
    </p:spTree>
    <p:extLst>
      <p:ext uri="{BB962C8B-B14F-4D97-AF65-F5344CB8AC3E}">
        <p14:creationId xmlns:p14="http://schemas.microsoft.com/office/powerpoint/2010/main" val="1725568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25120" y="472320"/>
            <a:ext cx="4998720" cy="769441"/>
          </a:xfrm>
          <a:prstGeom prst="rect">
            <a:avLst/>
          </a:prstGeom>
          <a:noFill/>
        </p:spPr>
        <p:txBody>
          <a:bodyPr wrap="square" rtlCol="0">
            <a:spAutoFit/>
          </a:bodyPr>
          <a:lstStyle/>
          <a:p>
            <a:r>
              <a:rPr lang="en-US" altLang="zh-CN" sz="4400" b="1" dirty="0" smtClean="0">
                <a:effectLst>
                  <a:outerShdw blurRad="38100" dist="38100" dir="2700000" algn="tl">
                    <a:srgbClr val="000000">
                      <a:alpha val="43137"/>
                    </a:srgbClr>
                  </a:outerShdw>
                </a:effectLst>
              </a:rPr>
              <a:t>Results</a:t>
            </a:r>
            <a:endParaRPr lang="zh-CN" altLang="en-US" sz="4400" b="1" dirty="0">
              <a:effectLst>
                <a:outerShdw blurRad="38100" dist="38100" dir="2700000" algn="tl">
                  <a:srgbClr val="000000">
                    <a:alpha val="43137"/>
                  </a:srgbClr>
                </a:outerShdw>
              </a:effectLst>
            </a:endParaRPr>
          </a:p>
        </p:txBody>
      </p:sp>
      <p:pic>
        <p:nvPicPr>
          <p:cNvPr id="2" name="图片 1"/>
          <p:cNvPicPr>
            <a:picLocks noChangeAspect="1"/>
          </p:cNvPicPr>
          <p:nvPr/>
        </p:nvPicPr>
        <p:blipFill>
          <a:blip r:embed="rId3"/>
          <a:stretch>
            <a:fillRect/>
          </a:stretch>
        </p:blipFill>
        <p:spPr>
          <a:xfrm>
            <a:off x="1038000" y="1713151"/>
            <a:ext cx="10116000" cy="4373281"/>
          </a:xfrm>
          <a:prstGeom prst="rect">
            <a:avLst/>
          </a:prstGeom>
        </p:spPr>
      </p:pic>
    </p:spTree>
    <p:extLst>
      <p:ext uri="{BB962C8B-B14F-4D97-AF65-F5344CB8AC3E}">
        <p14:creationId xmlns:p14="http://schemas.microsoft.com/office/powerpoint/2010/main" val="2999989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1611875" y="1805556"/>
            <a:ext cx="8968250" cy="1452245"/>
          </a:xfrm>
          <a:prstGeom prst="rect">
            <a:avLst/>
          </a:prstGeom>
        </p:spPr>
      </p:pic>
      <p:sp>
        <p:nvSpPr>
          <p:cNvPr id="7" name="文本框 6"/>
          <p:cNvSpPr txBox="1"/>
          <p:nvPr/>
        </p:nvSpPr>
        <p:spPr>
          <a:xfrm>
            <a:off x="3192013" y="1131241"/>
            <a:ext cx="5807975" cy="523220"/>
          </a:xfrm>
          <a:prstGeom prst="rect">
            <a:avLst/>
          </a:prstGeom>
          <a:noFill/>
        </p:spPr>
        <p:txBody>
          <a:bodyPr wrap="square" rtlCol="0">
            <a:spAutoFit/>
          </a:bodyPr>
          <a:lstStyle/>
          <a:p>
            <a:r>
              <a:rPr lang="en-US" altLang="zh-CN" sz="2800" b="1" dirty="0" smtClean="0"/>
              <a:t>Detection </a:t>
            </a:r>
            <a:r>
              <a:rPr lang="en-US" altLang="zh-CN" sz="2800" b="1" dirty="0" smtClean="0"/>
              <a:t>rates </a:t>
            </a:r>
            <a:r>
              <a:rPr lang="en-US" altLang="zh-CN" sz="2800" b="1" dirty="0" smtClean="0"/>
              <a:t>(%) </a:t>
            </a:r>
            <a:r>
              <a:rPr lang="en-US" altLang="zh-CN" sz="2800" b="1" dirty="0" smtClean="0"/>
              <a:t>at </a:t>
            </a:r>
            <a:r>
              <a:rPr lang="en-US" altLang="zh-CN" sz="2800" b="1" dirty="0" smtClean="0"/>
              <a:t>FAR=10</a:t>
            </a:r>
            <a:r>
              <a:rPr lang="en-US" altLang="zh-CN" sz="2800" b="1" baseline="30000" dirty="0" smtClean="0"/>
              <a:t>−3</a:t>
            </a:r>
            <a:endParaRPr lang="zh-CN" altLang="en-US" sz="2800" b="1" baseline="30000" dirty="0"/>
          </a:p>
        </p:txBody>
      </p:sp>
      <p:sp>
        <p:nvSpPr>
          <p:cNvPr id="8" name="文本框 7"/>
          <p:cNvSpPr txBox="1"/>
          <p:nvPr/>
        </p:nvSpPr>
        <p:spPr>
          <a:xfrm>
            <a:off x="1425253" y="3978923"/>
            <a:ext cx="9341495" cy="2369880"/>
          </a:xfrm>
          <a:prstGeom prst="rect">
            <a:avLst/>
          </a:prstGeom>
          <a:noFill/>
        </p:spPr>
        <p:txBody>
          <a:bodyPr wrap="square" rtlCol="0">
            <a:spAutoFit/>
          </a:bodyPr>
          <a:lstStyle/>
          <a:p>
            <a:pPr marL="342900" indent="-342900" algn="just">
              <a:spcAft>
                <a:spcPts val="1200"/>
              </a:spcAft>
              <a:buAutoNum type="arabicPeriod"/>
            </a:pPr>
            <a:r>
              <a:rPr lang="en-US" altLang="zh-CN" sz="3200" b="1" dirty="0" smtClean="0"/>
              <a:t> Top 1: </a:t>
            </a:r>
            <a:r>
              <a:rPr lang="en-US" altLang="zh-CN" sz="3200" b="1" dirty="0"/>
              <a:t>CIFAR-10 Net, </a:t>
            </a:r>
            <a:r>
              <a:rPr lang="en-US" altLang="zh-CN" sz="3200" b="1" dirty="0" smtClean="0"/>
              <a:t>but </a:t>
            </a:r>
            <a:r>
              <a:rPr lang="en-US" altLang="zh-CN" sz="3200" b="1" dirty="0"/>
              <a:t>still poor!!</a:t>
            </a:r>
            <a:endParaRPr lang="en-US" altLang="zh-CN" sz="3200" b="1" dirty="0" smtClean="0"/>
          </a:p>
          <a:p>
            <a:pPr marL="342900" indent="-342900" algn="just">
              <a:spcAft>
                <a:spcPts val="1200"/>
              </a:spcAft>
              <a:buAutoNum type="arabicPeriod"/>
            </a:pPr>
            <a:r>
              <a:rPr lang="en-US" altLang="zh-CN" sz="3200" b="1" dirty="0" smtClean="0"/>
              <a:t> Top 2: </a:t>
            </a:r>
            <a:r>
              <a:rPr lang="en-US" altLang="zh-CN" sz="3200" b="1" dirty="0" smtClean="0"/>
              <a:t>Cascade-CNN</a:t>
            </a:r>
          </a:p>
          <a:p>
            <a:pPr marL="342900" indent="-342900" algn="just">
              <a:spcAft>
                <a:spcPts val="1200"/>
              </a:spcAft>
              <a:buAutoNum type="arabicPeriod"/>
            </a:pPr>
            <a:r>
              <a:rPr lang="en-US" altLang="zh-CN" sz="3200" b="1" dirty="0"/>
              <a:t> </a:t>
            </a:r>
            <a:r>
              <a:rPr lang="en-US" altLang="zh-CN" sz="3200" b="1" dirty="0" smtClean="0"/>
              <a:t>Traditional features: MB-LBP and LOMO slightly better</a:t>
            </a:r>
            <a:endParaRPr lang="en-US" altLang="zh-CN" sz="3200" b="1" dirty="0" smtClean="0"/>
          </a:p>
        </p:txBody>
      </p:sp>
    </p:spTree>
    <p:extLst>
      <p:ext uri="{BB962C8B-B14F-4D97-AF65-F5344CB8AC3E}">
        <p14:creationId xmlns:p14="http://schemas.microsoft.com/office/powerpoint/2010/main" val="144385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33640" y="1281141"/>
            <a:ext cx="10124720" cy="646331"/>
          </a:xfrm>
          <a:prstGeom prst="rect">
            <a:avLst/>
          </a:prstGeom>
          <a:noFill/>
        </p:spPr>
        <p:txBody>
          <a:bodyPr wrap="square" rtlCol="0">
            <a:spAutoFit/>
          </a:bodyPr>
          <a:lstStyle/>
          <a:p>
            <a:r>
              <a:rPr lang="en-US" altLang="zh-CN" sz="3600" b="1" dirty="0" smtClean="0"/>
              <a:t>Model details and speed of each algorithm</a:t>
            </a:r>
            <a:endParaRPr lang="zh-CN" altLang="en-US" sz="3600" b="1" dirty="0"/>
          </a:p>
        </p:txBody>
      </p:sp>
      <p:pic>
        <p:nvPicPr>
          <p:cNvPr id="7" name="图片 6"/>
          <p:cNvPicPr>
            <a:picLocks noChangeAspect="1"/>
          </p:cNvPicPr>
          <p:nvPr/>
        </p:nvPicPr>
        <p:blipFill>
          <a:blip r:embed="rId3"/>
          <a:stretch>
            <a:fillRect/>
          </a:stretch>
        </p:blipFill>
        <p:spPr>
          <a:xfrm>
            <a:off x="462000" y="2365626"/>
            <a:ext cx="11268000" cy="2619498"/>
          </a:xfrm>
          <a:prstGeom prst="rect">
            <a:avLst/>
          </a:prstGeom>
        </p:spPr>
      </p:pic>
    </p:spTree>
    <p:extLst>
      <p:ext uri="{BB962C8B-B14F-4D97-AF65-F5344CB8AC3E}">
        <p14:creationId xmlns:p14="http://schemas.microsoft.com/office/powerpoint/2010/main" val="4219482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24560" y="211000"/>
            <a:ext cx="5090160" cy="769441"/>
          </a:xfrm>
          <a:prstGeom prst="rect">
            <a:avLst/>
          </a:prstGeom>
          <a:noFill/>
        </p:spPr>
        <p:txBody>
          <a:bodyPr wrap="square" rtlCol="0">
            <a:spAutoFit/>
          </a:bodyPr>
          <a:lstStyle/>
          <a:p>
            <a:r>
              <a:rPr lang="en-US" altLang="zh-CN" sz="4400" b="1" dirty="0" smtClean="0">
                <a:effectLst>
                  <a:outerShdw blurRad="38100" dist="38100" dir="2700000" algn="tl">
                    <a:srgbClr val="000000">
                      <a:alpha val="43137"/>
                    </a:srgbClr>
                  </a:outerShdw>
                </a:effectLst>
              </a:rPr>
              <a:t>Conclusions</a:t>
            </a:r>
            <a:endParaRPr lang="zh-CN" altLang="en-US" sz="4400" b="1" dirty="0">
              <a:effectLst>
                <a:outerShdw blurRad="38100" dist="38100" dir="2700000" algn="tl">
                  <a:srgbClr val="000000">
                    <a:alpha val="43137"/>
                  </a:srgbClr>
                </a:outerShdw>
              </a:effectLst>
            </a:endParaRPr>
          </a:p>
        </p:txBody>
      </p:sp>
      <p:sp>
        <p:nvSpPr>
          <p:cNvPr id="7" name="文本框 6"/>
          <p:cNvSpPr txBox="1"/>
          <p:nvPr/>
        </p:nvSpPr>
        <p:spPr>
          <a:xfrm>
            <a:off x="1617152" y="1038484"/>
            <a:ext cx="8605520" cy="2585323"/>
          </a:xfrm>
          <a:prstGeom prst="rect">
            <a:avLst/>
          </a:prstGeom>
          <a:noFill/>
        </p:spPr>
        <p:txBody>
          <a:bodyPr wrap="square" rtlCol="0">
            <a:spAutoFit/>
          </a:bodyPr>
          <a:lstStyle/>
          <a:p>
            <a:pPr marL="514350" indent="-514350">
              <a:buAutoNum type="arabicPeriod"/>
            </a:pPr>
            <a:r>
              <a:rPr lang="en-US" altLang="zh-CN" sz="3600" b="1" dirty="0" smtClean="0"/>
              <a:t>A benchmark dataset</a:t>
            </a:r>
          </a:p>
          <a:p>
            <a:pPr marL="971550" lvl="1" indent="-514350" algn="just">
              <a:spcBef>
                <a:spcPts val="1200"/>
              </a:spcBef>
              <a:buFont typeface="Wingdings" panose="05000000000000000000" pitchFamily="2" charset="2"/>
              <a:buChar char="Ø"/>
            </a:pPr>
            <a:r>
              <a:rPr lang="en-US" altLang="zh-CN" sz="3200" dirty="0"/>
              <a:t>&gt;</a:t>
            </a:r>
            <a:r>
              <a:rPr lang="en-US" altLang="zh-CN" sz="3200" dirty="0" smtClean="0"/>
              <a:t>3.5 millions of samples</a:t>
            </a:r>
          </a:p>
          <a:p>
            <a:pPr marL="971550" lvl="1" indent="-514350" algn="just">
              <a:spcBef>
                <a:spcPts val="1200"/>
              </a:spcBef>
              <a:buFont typeface="Wingdings" panose="05000000000000000000" pitchFamily="2" charset="2"/>
              <a:buChar char="Ø"/>
            </a:pPr>
            <a:r>
              <a:rPr lang="en-US" altLang="zh-CN" sz="3200" dirty="0" smtClean="0"/>
              <a:t>Face classiﬁcation only</a:t>
            </a:r>
            <a:endParaRPr lang="en-US" altLang="zh-CN" sz="3200" b="1" dirty="0"/>
          </a:p>
          <a:p>
            <a:pPr marL="971550" lvl="1" indent="-514350" algn="just">
              <a:spcBef>
                <a:spcPts val="1200"/>
              </a:spcBef>
              <a:buFont typeface="Wingdings" panose="05000000000000000000" pitchFamily="2" charset="2"/>
              <a:buChar char="Ø"/>
            </a:pPr>
            <a:r>
              <a:rPr lang="en-US" altLang="zh-CN" sz="3200" dirty="0"/>
              <a:t>Data and code released</a:t>
            </a:r>
          </a:p>
        </p:txBody>
      </p:sp>
      <p:sp>
        <p:nvSpPr>
          <p:cNvPr id="8" name="文本框 7"/>
          <p:cNvSpPr txBox="1"/>
          <p:nvPr/>
        </p:nvSpPr>
        <p:spPr>
          <a:xfrm>
            <a:off x="1617152" y="3709880"/>
            <a:ext cx="9674623" cy="584775"/>
          </a:xfrm>
          <a:prstGeom prst="rect">
            <a:avLst/>
          </a:prstGeom>
          <a:noFill/>
        </p:spPr>
        <p:txBody>
          <a:bodyPr wrap="square" rtlCol="0">
            <a:spAutoFit/>
          </a:bodyPr>
          <a:lstStyle/>
          <a:p>
            <a:pPr algn="just"/>
            <a:r>
              <a:rPr lang="en-US" altLang="zh-CN" sz="3200" b="1" dirty="0" smtClean="0"/>
              <a:t>2. </a:t>
            </a:r>
            <a:r>
              <a:rPr lang="en-US" altLang="zh-CN" sz="3200" b="1" dirty="0"/>
              <a:t>Face classiﬁcation alone is still </a:t>
            </a:r>
            <a:r>
              <a:rPr lang="en-US" altLang="zh-CN" sz="3200" b="1" dirty="0" smtClean="0"/>
              <a:t>poor</a:t>
            </a:r>
            <a:endParaRPr lang="zh-CN" altLang="en-US" sz="3200" b="1" dirty="0"/>
          </a:p>
        </p:txBody>
      </p:sp>
      <p:sp>
        <p:nvSpPr>
          <p:cNvPr id="10" name="文本框 9"/>
          <p:cNvSpPr txBox="1"/>
          <p:nvPr/>
        </p:nvSpPr>
        <p:spPr>
          <a:xfrm>
            <a:off x="1617152" y="4380728"/>
            <a:ext cx="8228597" cy="1077218"/>
          </a:xfrm>
          <a:prstGeom prst="rect">
            <a:avLst/>
          </a:prstGeom>
          <a:noFill/>
        </p:spPr>
        <p:txBody>
          <a:bodyPr wrap="square" rtlCol="0">
            <a:spAutoFit/>
          </a:bodyPr>
          <a:lstStyle/>
          <a:p>
            <a:pPr algn="just"/>
            <a:r>
              <a:rPr lang="en-US" altLang="zh-CN" sz="3200" b="1" dirty="0" smtClean="0"/>
              <a:t>3. Pre-processing and post-processing is important for face detection</a:t>
            </a:r>
            <a:endParaRPr lang="zh-CN" altLang="en-US" sz="3200" b="1" dirty="0"/>
          </a:p>
        </p:txBody>
      </p:sp>
      <p:sp>
        <p:nvSpPr>
          <p:cNvPr id="12" name="文本框 11"/>
          <p:cNvSpPr txBox="1"/>
          <p:nvPr/>
        </p:nvSpPr>
        <p:spPr>
          <a:xfrm>
            <a:off x="1617153" y="5544018"/>
            <a:ext cx="8930346" cy="1077218"/>
          </a:xfrm>
          <a:prstGeom prst="rect">
            <a:avLst/>
          </a:prstGeom>
          <a:noFill/>
        </p:spPr>
        <p:txBody>
          <a:bodyPr wrap="square" rtlCol="0">
            <a:spAutoFit/>
          </a:bodyPr>
          <a:lstStyle/>
          <a:p>
            <a:pPr algn="just"/>
            <a:r>
              <a:rPr lang="en-US" altLang="zh-CN" sz="3200" b="1" dirty="0" smtClean="0"/>
              <a:t>4. Therefore, face </a:t>
            </a:r>
            <a:r>
              <a:rPr lang="en-US" altLang="zh-CN" sz="3200" b="1" dirty="0"/>
              <a:t>classiﬁcation </a:t>
            </a:r>
            <a:r>
              <a:rPr lang="en-US" altLang="zh-CN" sz="3200" b="1" dirty="0" smtClean="0"/>
              <a:t>needs to be separately evaluated</a:t>
            </a:r>
            <a:endParaRPr lang="zh-CN" altLang="en-US" sz="3200" b="1" dirty="0"/>
          </a:p>
        </p:txBody>
      </p:sp>
    </p:spTree>
    <p:extLst>
      <p:ext uri="{BB962C8B-B14F-4D97-AF65-F5344CB8AC3E}">
        <p14:creationId xmlns:p14="http://schemas.microsoft.com/office/powerpoint/2010/main" val="217705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72328" y="1191440"/>
            <a:ext cx="10847344" cy="1569660"/>
          </a:xfrm>
          <a:prstGeom prst="rect">
            <a:avLst/>
          </a:prstGeom>
          <a:noFill/>
        </p:spPr>
        <p:txBody>
          <a:bodyPr wrap="square" rtlCol="0">
            <a:spAutoFit/>
          </a:bodyPr>
          <a:lstStyle/>
          <a:p>
            <a:pPr algn="ctr"/>
            <a:r>
              <a:rPr lang="en-US" altLang="zh-CN" sz="4800" b="1" dirty="0" smtClean="0">
                <a:effectLst>
                  <a:outerShdw blurRad="38100" dist="38100" dir="2700000" algn="tl">
                    <a:srgbClr val="000000">
                      <a:alpha val="43137"/>
                    </a:srgbClr>
                  </a:outerShdw>
                </a:effectLst>
              </a:rPr>
              <a:t>Face Classification: A Specialized Benchmark Study</a:t>
            </a:r>
            <a:endParaRPr lang="zh-CN" altLang="en-US" sz="4800" b="1" dirty="0">
              <a:effectLst>
                <a:outerShdw blurRad="38100" dist="38100" dir="2700000" algn="tl">
                  <a:srgbClr val="000000">
                    <a:alpha val="43137"/>
                  </a:srgbClr>
                </a:outerShdw>
              </a:effectLst>
            </a:endParaRPr>
          </a:p>
        </p:txBody>
      </p:sp>
      <p:sp>
        <p:nvSpPr>
          <p:cNvPr id="5" name="文本框 4"/>
          <p:cNvSpPr txBox="1"/>
          <p:nvPr/>
        </p:nvSpPr>
        <p:spPr>
          <a:xfrm>
            <a:off x="225214" y="2930691"/>
            <a:ext cx="11741572" cy="646331"/>
          </a:xfrm>
          <a:prstGeom prst="rect">
            <a:avLst/>
          </a:prstGeom>
          <a:noFill/>
        </p:spPr>
        <p:txBody>
          <a:bodyPr wrap="square" rtlCol="0">
            <a:spAutoFit/>
          </a:bodyPr>
          <a:lstStyle/>
          <a:p>
            <a:r>
              <a:rPr lang="en-US" altLang="zh-CN" sz="3600" b="1" dirty="0" err="1" smtClean="0">
                <a:effectLst>
                  <a:outerShdw blurRad="38100" dist="38100" dir="2700000" algn="tl">
                    <a:srgbClr val="000000">
                      <a:alpha val="43137"/>
                    </a:srgbClr>
                  </a:outerShdw>
                </a:effectLst>
              </a:rPr>
              <a:t>Jiali</a:t>
            </a:r>
            <a:r>
              <a:rPr lang="en-US" altLang="zh-CN" sz="3600" b="1" dirty="0" smtClean="0">
                <a:effectLst>
                  <a:outerShdw blurRad="38100" dist="38100" dir="2700000" algn="tl">
                    <a:srgbClr val="000000">
                      <a:alpha val="43137"/>
                    </a:srgbClr>
                  </a:outerShdw>
                </a:effectLst>
              </a:rPr>
              <a:t> </a:t>
            </a:r>
            <a:r>
              <a:rPr lang="en-US" altLang="zh-CN" sz="3600" b="1" dirty="0" err="1" smtClean="0">
                <a:effectLst>
                  <a:outerShdw blurRad="38100" dist="38100" dir="2700000" algn="tl">
                    <a:srgbClr val="000000">
                      <a:alpha val="43137"/>
                    </a:srgbClr>
                  </a:outerShdw>
                </a:effectLst>
              </a:rPr>
              <a:t>Duan</a:t>
            </a:r>
            <a:r>
              <a:rPr lang="en-US" altLang="zh-CN" sz="3600" b="1" dirty="0" smtClean="0">
                <a:effectLst>
                  <a:outerShdw blurRad="38100" dist="38100" dir="2700000" algn="tl">
                    <a:srgbClr val="000000">
                      <a:alpha val="43137"/>
                    </a:srgbClr>
                  </a:outerShdw>
                </a:effectLst>
              </a:rPr>
              <a:t>, </a:t>
            </a:r>
            <a:r>
              <a:rPr lang="en-US" altLang="zh-CN" sz="3600" b="1" dirty="0" err="1" smtClean="0">
                <a:effectLst>
                  <a:outerShdw blurRad="38100" dist="38100" dir="2700000" algn="tl">
                    <a:srgbClr val="000000">
                      <a:alpha val="43137"/>
                    </a:srgbClr>
                  </a:outerShdw>
                </a:effectLst>
              </a:rPr>
              <a:t>Shengcai</a:t>
            </a:r>
            <a:r>
              <a:rPr lang="en-US" altLang="zh-CN" sz="3600" b="1" dirty="0" smtClean="0">
                <a:effectLst>
                  <a:outerShdw blurRad="38100" dist="38100" dir="2700000" algn="tl">
                    <a:srgbClr val="000000">
                      <a:alpha val="43137"/>
                    </a:srgbClr>
                  </a:outerShdw>
                </a:effectLst>
              </a:rPr>
              <a:t> Liao, </a:t>
            </a:r>
            <a:r>
              <a:rPr lang="en-US" altLang="zh-CN" sz="3600" b="1" dirty="0" err="1" smtClean="0">
                <a:effectLst>
                  <a:outerShdw blurRad="38100" dist="38100" dir="2700000" algn="tl">
                    <a:srgbClr val="000000">
                      <a:alpha val="43137"/>
                    </a:srgbClr>
                  </a:outerShdw>
                </a:effectLst>
              </a:rPr>
              <a:t>Shuai</a:t>
            </a:r>
            <a:r>
              <a:rPr lang="en-US" altLang="zh-CN" sz="3600" b="1" dirty="0" smtClean="0">
                <a:effectLst>
                  <a:outerShdw blurRad="38100" dist="38100" dir="2700000" algn="tl">
                    <a:srgbClr val="000000">
                      <a:alpha val="43137"/>
                    </a:srgbClr>
                  </a:outerShdw>
                </a:effectLst>
              </a:rPr>
              <a:t> </a:t>
            </a:r>
            <a:r>
              <a:rPr lang="en-US" altLang="zh-CN" sz="3600" b="1" dirty="0" smtClean="0">
                <a:effectLst>
                  <a:outerShdw blurRad="38100" dist="38100" dir="2700000" algn="tl">
                    <a:srgbClr val="000000">
                      <a:alpha val="43137"/>
                    </a:srgbClr>
                  </a:outerShdw>
                </a:effectLst>
              </a:rPr>
              <a:t>Zhou</a:t>
            </a:r>
            <a:r>
              <a:rPr lang="en-US" altLang="zh-CN" sz="3600" b="1" dirty="0" smtClean="0">
                <a:effectLst>
                  <a:outerShdw blurRad="38100" dist="38100" dir="2700000" algn="tl">
                    <a:srgbClr val="000000">
                      <a:alpha val="43137"/>
                    </a:srgbClr>
                  </a:outerShdw>
                </a:effectLst>
              </a:rPr>
              <a:t>, </a:t>
            </a:r>
            <a:r>
              <a:rPr lang="en-US" altLang="zh-CN" sz="3600" b="1" dirty="0" smtClean="0">
                <a:effectLst>
                  <a:outerShdw blurRad="38100" dist="38100" dir="2700000" algn="tl">
                    <a:srgbClr val="000000">
                      <a:alpha val="43137"/>
                    </a:srgbClr>
                  </a:outerShdw>
                </a:effectLst>
              </a:rPr>
              <a:t>and Stan Z. Li</a:t>
            </a:r>
            <a:endParaRPr lang="zh-CN" altLang="en-US" sz="3600" b="1" dirty="0">
              <a:effectLst>
                <a:outerShdw blurRad="38100" dist="38100" dir="2700000" algn="tl">
                  <a:srgbClr val="000000">
                    <a:alpha val="43137"/>
                  </a:srgbClr>
                </a:outerShdw>
              </a:effectLst>
            </a:endParaRPr>
          </a:p>
        </p:txBody>
      </p:sp>
      <p:sp>
        <p:nvSpPr>
          <p:cNvPr id="13" name="文本框 12"/>
          <p:cNvSpPr txBox="1"/>
          <p:nvPr/>
        </p:nvSpPr>
        <p:spPr>
          <a:xfrm>
            <a:off x="512806" y="4353492"/>
            <a:ext cx="11166389" cy="1077218"/>
          </a:xfrm>
          <a:prstGeom prst="rect">
            <a:avLst/>
          </a:prstGeom>
          <a:noFill/>
        </p:spPr>
        <p:txBody>
          <a:bodyPr wrap="square" rtlCol="0">
            <a:spAutoFit/>
          </a:bodyPr>
          <a:lstStyle/>
          <a:p>
            <a:pPr algn="ctr"/>
            <a:r>
              <a:rPr lang="en-US" altLang="zh-CN" sz="3200" b="1" dirty="0" smtClean="0">
                <a:effectLst>
                  <a:outerShdw blurRad="38100" dist="38100" dir="2700000" algn="tl">
                    <a:srgbClr val="000000">
                      <a:alpha val="43137"/>
                    </a:srgbClr>
                  </a:outerShdw>
                </a:effectLst>
              </a:rPr>
              <a:t>Center </a:t>
            </a:r>
            <a:r>
              <a:rPr lang="en-US" altLang="zh-CN" sz="3200" b="1" dirty="0" smtClean="0">
                <a:effectLst>
                  <a:outerShdw blurRad="38100" dist="38100" dir="2700000" algn="tl">
                    <a:srgbClr val="000000">
                      <a:alpha val="43137"/>
                    </a:srgbClr>
                  </a:outerShdw>
                </a:effectLst>
              </a:rPr>
              <a:t>for Biometrics and Security </a:t>
            </a:r>
            <a:r>
              <a:rPr lang="en-US" altLang="zh-CN" sz="3200" b="1" dirty="0" smtClean="0">
                <a:effectLst>
                  <a:outerShdw blurRad="38100" dist="38100" dir="2700000" algn="tl">
                    <a:srgbClr val="000000">
                      <a:alpha val="43137"/>
                    </a:srgbClr>
                  </a:outerShdw>
                </a:effectLst>
              </a:rPr>
              <a:t>Research</a:t>
            </a:r>
          </a:p>
          <a:p>
            <a:pPr algn="ctr"/>
            <a:r>
              <a:rPr lang="en-US" altLang="zh-CN" sz="3200" b="1" dirty="0" smtClean="0">
                <a:effectLst>
                  <a:outerShdw blurRad="38100" dist="38100" dir="2700000" algn="tl">
                    <a:srgbClr val="000000">
                      <a:alpha val="43137"/>
                    </a:srgbClr>
                  </a:outerShdw>
                </a:effectLst>
              </a:rPr>
              <a:t>Institute </a:t>
            </a:r>
            <a:r>
              <a:rPr lang="en-US" altLang="zh-CN" sz="3200" b="1" dirty="0" smtClean="0">
                <a:effectLst>
                  <a:outerShdw blurRad="38100" dist="38100" dir="2700000" algn="tl">
                    <a:srgbClr val="000000">
                      <a:alpha val="43137"/>
                    </a:srgbClr>
                  </a:outerShdw>
                </a:effectLst>
              </a:rPr>
              <a:t>of Automation, Chinese Academy of </a:t>
            </a:r>
            <a:r>
              <a:rPr lang="en-US" altLang="zh-CN" sz="3200" b="1" dirty="0" smtClean="0">
                <a:effectLst>
                  <a:outerShdw blurRad="38100" dist="38100" dir="2700000" algn="tl">
                    <a:srgbClr val="000000">
                      <a:alpha val="43137"/>
                    </a:srgbClr>
                  </a:outerShdw>
                </a:effectLst>
              </a:rPr>
              <a:t>Sciences</a:t>
            </a:r>
            <a:endParaRPr lang="en-US" altLang="zh-CN" sz="3200" b="1" dirty="0" smtClean="0">
              <a:effectLst>
                <a:outerShdw blurRad="38100" dist="38100" dir="2700000" algn="tl">
                  <a:srgbClr val="000000">
                    <a:alpha val="43137"/>
                  </a:srgbClr>
                </a:outerShdw>
              </a:effectLst>
            </a:endParaRPr>
          </a:p>
        </p:txBody>
      </p:sp>
      <p:sp>
        <p:nvSpPr>
          <p:cNvPr id="2" name="矩形 1"/>
          <p:cNvSpPr/>
          <p:nvPr/>
        </p:nvSpPr>
        <p:spPr>
          <a:xfrm>
            <a:off x="719470" y="5964884"/>
            <a:ext cx="10753060" cy="523220"/>
          </a:xfrm>
          <a:prstGeom prst="rect">
            <a:avLst/>
          </a:prstGeom>
        </p:spPr>
        <p:txBody>
          <a:bodyPr wrap="square">
            <a:spAutoFit/>
          </a:bodyPr>
          <a:lstStyle/>
          <a:p>
            <a:r>
              <a:rPr lang="zh-CN" altLang="en-US" sz="2800" b="1" dirty="0">
                <a:solidFill>
                  <a:srgbClr val="FFFF00"/>
                </a:solidFill>
              </a:rPr>
              <a:t>Project Page:  https://davidsonic.github.io/index/ccbr_2016</a:t>
            </a:r>
          </a:p>
        </p:txBody>
      </p:sp>
    </p:spTree>
    <p:extLst>
      <p:ext uri="{BB962C8B-B14F-4D97-AF65-F5344CB8AC3E}">
        <p14:creationId xmlns:p14="http://schemas.microsoft.com/office/powerpoint/2010/main" val="3677761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93700" y="667434"/>
            <a:ext cx="3873500" cy="769441"/>
          </a:xfrm>
          <a:prstGeom prst="rect">
            <a:avLst/>
          </a:prstGeom>
          <a:noFill/>
        </p:spPr>
        <p:txBody>
          <a:bodyPr wrap="square" rtlCol="0">
            <a:spAutoFit/>
          </a:bodyPr>
          <a:lstStyle/>
          <a:p>
            <a:r>
              <a:rPr lang="en-US" altLang="zh-CN" sz="4400" b="1" dirty="0" smtClean="0">
                <a:effectLst>
                  <a:outerShdw blurRad="38100" dist="38100" dir="2700000" algn="tl">
                    <a:srgbClr val="000000">
                      <a:alpha val="43137"/>
                    </a:srgbClr>
                  </a:outerShdw>
                </a:effectLst>
              </a:rPr>
              <a:t>Introduction</a:t>
            </a:r>
            <a:endParaRPr lang="zh-CN" altLang="en-US" sz="4400" b="1" dirty="0">
              <a:effectLst>
                <a:outerShdw blurRad="38100" dist="38100" dir="2700000" algn="tl">
                  <a:srgbClr val="000000">
                    <a:alpha val="43137"/>
                  </a:srgbClr>
                </a:outerShdw>
              </a:effectLst>
            </a:endParaRPr>
          </a:p>
        </p:txBody>
      </p:sp>
      <p:sp>
        <p:nvSpPr>
          <p:cNvPr id="7" name="文本框 6"/>
          <p:cNvSpPr txBox="1"/>
          <p:nvPr/>
        </p:nvSpPr>
        <p:spPr>
          <a:xfrm>
            <a:off x="627400" y="1593442"/>
            <a:ext cx="11517781" cy="584775"/>
          </a:xfrm>
          <a:prstGeom prst="rect">
            <a:avLst/>
          </a:prstGeom>
          <a:noFill/>
        </p:spPr>
        <p:txBody>
          <a:bodyPr wrap="square" rtlCol="0">
            <a:spAutoFit/>
          </a:bodyPr>
          <a:lstStyle/>
          <a:p>
            <a:r>
              <a:rPr lang="en-US" altLang="zh-CN" sz="3200" b="1" dirty="0" smtClean="0"/>
              <a:t>Face detection: foundations </a:t>
            </a:r>
            <a:r>
              <a:rPr lang="en-US" altLang="zh-CN" sz="3200" b="1" dirty="0" smtClean="0"/>
              <a:t>for </a:t>
            </a:r>
            <a:r>
              <a:rPr lang="en-US" altLang="zh-CN" sz="3200" b="1" dirty="0" smtClean="0"/>
              <a:t>high-level facial analysis</a:t>
            </a:r>
            <a:endParaRPr lang="zh-CN" altLang="en-US" sz="3200" b="1" dirty="0"/>
          </a:p>
        </p:txBody>
      </p:sp>
      <p:pic>
        <p:nvPicPr>
          <p:cNvPr id="3" name="图片 2"/>
          <p:cNvPicPr>
            <a:picLocks noChangeAspect="1"/>
          </p:cNvPicPr>
          <p:nvPr/>
        </p:nvPicPr>
        <p:blipFill>
          <a:blip r:embed="rId3"/>
          <a:stretch>
            <a:fillRect/>
          </a:stretch>
        </p:blipFill>
        <p:spPr>
          <a:xfrm>
            <a:off x="63795" y="3760563"/>
            <a:ext cx="3260973" cy="2887104"/>
          </a:xfrm>
          <a:prstGeom prst="rect">
            <a:avLst/>
          </a:prstGeom>
        </p:spPr>
      </p:pic>
      <p:pic>
        <p:nvPicPr>
          <p:cNvPr id="8" name="图片 7"/>
          <p:cNvPicPr>
            <a:picLocks noChangeAspect="1"/>
          </p:cNvPicPr>
          <p:nvPr/>
        </p:nvPicPr>
        <p:blipFill>
          <a:blip r:embed="rId4"/>
          <a:stretch>
            <a:fillRect/>
          </a:stretch>
        </p:blipFill>
        <p:spPr>
          <a:xfrm>
            <a:off x="8394695" y="3785148"/>
            <a:ext cx="3750486" cy="2887104"/>
          </a:xfrm>
          <a:prstGeom prst="rect">
            <a:avLst/>
          </a:prstGeom>
        </p:spPr>
      </p:pic>
      <p:pic>
        <p:nvPicPr>
          <p:cNvPr id="13" name="图片 12"/>
          <p:cNvPicPr>
            <a:picLocks noChangeAspect="1"/>
          </p:cNvPicPr>
          <p:nvPr/>
        </p:nvPicPr>
        <p:blipFill>
          <a:blip r:embed="rId5"/>
          <a:stretch>
            <a:fillRect/>
          </a:stretch>
        </p:blipFill>
        <p:spPr>
          <a:xfrm>
            <a:off x="3562998" y="3785148"/>
            <a:ext cx="2547762" cy="2887104"/>
          </a:xfrm>
          <a:prstGeom prst="rect">
            <a:avLst/>
          </a:prstGeom>
        </p:spPr>
      </p:pic>
      <p:pic>
        <p:nvPicPr>
          <p:cNvPr id="14" name="图片 13"/>
          <p:cNvPicPr>
            <a:picLocks noChangeAspect="1"/>
          </p:cNvPicPr>
          <p:nvPr/>
        </p:nvPicPr>
        <p:blipFill>
          <a:blip r:embed="rId6"/>
          <a:stretch>
            <a:fillRect/>
          </a:stretch>
        </p:blipFill>
        <p:spPr>
          <a:xfrm>
            <a:off x="6110760" y="3785148"/>
            <a:ext cx="1971418" cy="2887104"/>
          </a:xfrm>
          <a:prstGeom prst="rect">
            <a:avLst/>
          </a:prstGeom>
        </p:spPr>
      </p:pic>
      <p:sp>
        <p:nvSpPr>
          <p:cNvPr id="15" name="文本框 14"/>
          <p:cNvSpPr txBox="1"/>
          <p:nvPr/>
        </p:nvSpPr>
        <p:spPr>
          <a:xfrm>
            <a:off x="431973" y="2603104"/>
            <a:ext cx="2757489" cy="1077218"/>
          </a:xfrm>
          <a:prstGeom prst="rect">
            <a:avLst/>
          </a:prstGeom>
          <a:noFill/>
        </p:spPr>
        <p:txBody>
          <a:bodyPr wrap="square" rtlCol="0">
            <a:spAutoFit/>
          </a:bodyPr>
          <a:lstStyle/>
          <a:p>
            <a:r>
              <a:rPr lang="en-US" altLang="zh-CN" sz="3200" b="1" dirty="0"/>
              <a:t>Face Alignment</a:t>
            </a:r>
            <a:endParaRPr lang="zh-CN" altLang="en-US" sz="3200" b="1" dirty="0"/>
          </a:p>
        </p:txBody>
      </p:sp>
      <p:sp>
        <p:nvSpPr>
          <p:cNvPr id="16" name="文本框 15"/>
          <p:cNvSpPr txBox="1"/>
          <p:nvPr/>
        </p:nvSpPr>
        <p:spPr>
          <a:xfrm>
            <a:off x="4479850" y="2575976"/>
            <a:ext cx="3170060" cy="1077218"/>
          </a:xfrm>
          <a:prstGeom prst="rect">
            <a:avLst/>
          </a:prstGeom>
          <a:noFill/>
        </p:spPr>
        <p:txBody>
          <a:bodyPr wrap="square" rtlCol="0">
            <a:spAutoFit/>
          </a:bodyPr>
          <a:lstStyle/>
          <a:p>
            <a:r>
              <a:rPr lang="en-US" altLang="zh-CN" sz="3200" b="1" dirty="0"/>
              <a:t>Face Recognition</a:t>
            </a:r>
            <a:endParaRPr lang="zh-CN" altLang="en-US" sz="3200" b="1" dirty="0"/>
          </a:p>
        </p:txBody>
      </p:sp>
      <p:sp>
        <p:nvSpPr>
          <p:cNvPr id="17" name="文本框 16"/>
          <p:cNvSpPr txBox="1"/>
          <p:nvPr/>
        </p:nvSpPr>
        <p:spPr>
          <a:xfrm>
            <a:off x="9317068" y="2575976"/>
            <a:ext cx="2635250" cy="1077218"/>
          </a:xfrm>
          <a:prstGeom prst="rect">
            <a:avLst/>
          </a:prstGeom>
          <a:noFill/>
        </p:spPr>
        <p:txBody>
          <a:bodyPr wrap="square" rtlCol="0">
            <a:spAutoFit/>
          </a:bodyPr>
          <a:lstStyle/>
          <a:p>
            <a:r>
              <a:rPr lang="en-US" altLang="zh-CN" sz="3200" b="1" dirty="0"/>
              <a:t>Age Prediction</a:t>
            </a:r>
            <a:endParaRPr lang="zh-CN" altLang="en-US" sz="3200" b="1" dirty="0"/>
          </a:p>
        </p:txBody>
      </p:sp>
    </p:spTree>
    <p:extLst>
      <p:ext uri="{BB962C8B-B14F-4D97-AF65-F5344CB8AC3E}">
        <p14:creationId xmlns:p14="http://schemas.microsoft.com/office/powerpoint/2010/main" val="3060784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075" y="1351847"/>
            <a:ext cx="9925560" cy="3797495"/>
          </a:xfrm>
          <a:prstGeom prst="rect">
            <a:avLst/>
          </a:prstGeom>
        </p:spPr>
      </p:pic>
      <p:sp>
        <p:nvSpPr>
          <p:cNvPr id="5" name="文本框 4"/>
          <p:cNvSpPr txBox="1"/>
          <p:nvPr/>
        </p:nvSpPr>
        <p:spPr>
          <a:xfrm>
            <a:off x="837902" y="442762"/>
            <a:ext cx="10516197" cy="646331"/>
          </a:xfrm>
          <a:prstGeom prst="rect">
            <a:avLst/>
          </a:prstGeom>
          <a:noFill/>
        </p:spPr>
        <p:txBody>
          <a:bodyPr wrap="square" rtlCol="0">
            <a:spAutoFit/>
          </a:bodyPr>
          <a:lstStyle/>
          <a:p>
            <a:pPr algn="ctr"/>
            <a:r>
              <a:rPr lang="en-US" altLang="zh-CN" sz="3600" b="1" dirty="0"/>
              <a:t>Face detection generally involves three steps: </a:t>
            </a:r>
            <a:endParaRPr lang="zh-CN" altLang="en-US" sz="3600" b="1" dirty="0"/>
          </a:p>
        </p:txBody>
      </p:sp>
      <p:sp>
        <p:nvSpPr>
          <p:cNvPr id="6" name="文本框 5"/>
          <p:cNvSpPr txBox="1"/>
          <p:nvPr/>
        </p:nvSpPr>
        <p:spPr>
          <a:xfrm>
            <a:off x="2780806" y="5481235"/>
            <a:ext cx="3153343" cy="1077218"/>
          </a:xfrm>
          <a:prstGeom prst="rect">
            <a:avLst/>
          </a:prstGeom>
          <a:noFill/>
        </p:spPr>
        <p:txBody>
          <a:bodyPr wrap="square" rtlCol="0">
            <a:spAutoFit/>
          </a:bodyPr>
          <a:lstStyle/>
          <a:p>
            <a:r>
              <a:rPr lang="en-US" altLang="zh-CN" sz="32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Block Generation</a:t>
            </a:r>
            <a:endParaRPr lang="zh-CN" altLang="en-US" sz="3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7" name="文本框 6"/>
          <p:cNvSpPr txBox="1"/>
          <p:nvPr/>
        </p:nvSpPr>
        <p:spPr>
          <a:xfrm>
            <a:off x="7209853" y="5481235"/>
            <a:ext cx="3174732" cy="1077218"/>
          </a:xfrm>
          <a:prstGeom prst="rect">
            <a:avLst/>
          </a:prstGeom>
          <a:noFill/>
        </p:spPr>
        <p:txBody>
          <a:bodyPr wrap="square" rtlCol="0">
            <a:spAutoFit/>
          </a:bodyPr>
          <a:lstStyle/>
          <a:p>
            <a:r>
              <a:rPr lang="en-US" altLang="zh-CN" sz="3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Face Classification</a:t>
            </a:r>
            <a:endParaRPr lang="zh-CN" altLang="en-US" sz="3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9" name="矩形 8"/>
          <p:cNvSpPr/>
          <p:nvPr/>
        </p:nvSpPr>
        <p:spPr>
          <a:xfrm>
            <a:off x="1113075" y="1351848"/>
            <a:ext cx="955462" cy="933816"/>
          </a:xfrm>
          <a:prstGeom prst="rect">
            <a:avLst/>
          </a:prstGeom>
          <a:noFill/>
          <a:ln>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0" name="矩形 9"/>
          <p:cNvSpPr/>
          <p:nvPr/>
        </p:nvSpPr>
        <p:spPr>
          <a:xfrm>
            <a:off x="1113075" y="1351847"/>
            <a:ext cx="955462" cy="933817"/>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1" name="文本框 10"/>
          <p:cNvSpPr txBox="1"/>
          <p:nvPr/>
        </p:nvSpPr>
        <p:spPr>
          <a:xfrm>
            <a:off x="9315713" y="2911982"/>
            <a:ext cx="3174732" cy="1077218"/>
          </a:xfrm>
          <a:prstGeom prst="rect">
            <a:avLst/>
          </a:prstGeom>
          <a:noFill/>
        </p:spPr>
        <p:txBody>
          <a:bodyPr wrap="square" rtlCol="0">
            <a:spAutoFit/>
          </a:bodyPr>
          <a:lstStyle/>
          <a:p>
            <a:r>
              <a:rPr lang="en-US" altLang="zh-CN" sz="3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Post-Processing</a:t>
            </a:r>
            <a:endParaRPr lang="zh-CN" altLang="en-US" sz="3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3" name="矩形 12"/>
          <p:cNvSpPr/>
          <p:nvPr/>
        </p:nvSpPr>
        <p:spPr>
          <a:xfrm>
            <a:off x="8613716" y="1351847"/>
            <a:ext cx="2743200" cy="379749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5" name="矩形 14"/>
          <p:cNvSpPr/>
          <p:nvPr/>
        </p:nvSpPr>
        <p:spPr>
          <a:xfrm>
            <a:off x="9591750" y="2091955"/>
            <a:ext cx="1446885" cy="406400"/>
          </a:xfrm>
          <a:prstGeom prst="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6" name="矩形 15"/>
          <p:cNvSpPr/>
          <p:nvPr/>
        </p:nvSpPr>
        <p:spPr>
          <a:xfrm>
            <a:off x="9591750" y="4028705"/>
            <a:ext cx="1446885" cy="400050"/>
          </a:xfrm>
          <a:prstGeom prst="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Tree>
    <p:extLst>
      <p:ext uri="{BB962C8B-B14F-4D97-AF65-F5344CB8AC3E}">
        <p14:creationId xmlns:p14="http://schemas.microsoft.com/office/powerpoint/2010/main" val="108435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25E-6 2.22222E-6 L 0.16549 0.00324 L 0.00065 0.15162 L 0.18177 0.15 L 0.00508 0.29838 L 0.16901 0.2919 L 0.00612 0.41018 L 0.17617 0.41574 " pathEditMode="relative" rAng="0" ptsTypes="AAAAAAAA">
                                      <p:cBhvr>
                                        <p:cTn id="6" dur="4500" fill="hold"/>
                                        <p:tgtEl>
                                          <p:spTgt spid="10"/>
                                        </p:tgtEl>
                                        <p:attrNameLst>
                                          <p:attrName>ppt_x</p:attrName>
                                          <p:attrName>ppt_y</p:attrName>
                                        </p:attrNameLst>
                                      </p:cBhvr>
                                      <p:rCtr x="9089" y="20787"/>
                                    </p:animMotion>
                                  </p:childTnLst>
                                </p:cTn>
                              </p:par>
                              <p:par>
                                <p:cTn id="7" presetID="2" presetClass="entr" presetSubtype="4"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additive="base">
                                        <p:cTn id="9" dur="500" fill="hold"/>
                                        <p:tgtEl>
                                          <p:spTgt spid="6"/>
                                        </p:tgtEl>
                                        <p:attrNameLst>
                                          <p:attrName>ppt_x</p:attrName>
                                        </p:attrNameLst>
                                      </p:cBhvr>
                                      <p:tavLst>
                                        <p:tav tm="0">
                                          <p:val>
                                            <p:strVal val="#ppt_x"/>
                                          </p:val>
                                        </p:tav>
                                        <p:tav tm="100000">
                                          <p:val>
                                            <p:strVal val="#ppt_x"/>
                                          </p:val>
                                        </p:tav>
                                      </p:tavLst>
                                    </p:anim>
                                    <p:anim calcmode="lin" valueType="num">
                                      <p:cBhvr additive="base">
                                        <p:cTn id="1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1"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53"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P spid="11" grpId="0"/>
      <p:bldP spid="1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47700" y="711200"/>
            <a:ext cx="11544300" cy="769441"/>
          </a:xfrm>
          <a:prstGeom prst="rect">
            <a:avLst/>
          </a:prstGeom>
          <a:noFill/>
        </p:spPr>
        <p:txBody>
          <a:bodyPr wrap="square" rtlCol="0">
            <a:spAutoFit/>
          </a:bodyPr>
          <a:lstStyle/>
          <a:p>
            <a:r>
              <a:rPr lang="en-US" altLang="zh-CN" sz="4400" b="1" dirty="0" smtClean="0">
                <a:effectLst>
                  <a:outerShdw blurRad="38100" dist="38100" dir="2700000" algn="tl">
                    <a:srgbClr val="000000">
                      <a:alpha val="43137"/>
                    </a:srgbClr>
                  </a:outerShdw>
                </a:effectLst>
              </a:rPr>
              <a:t>Drawbacks of Existing Benchmarks</a:t>
            </a:r>
            <a:endParaRPr lang="zh-CN" altLang="en-US" sz="4400" b="1" dirty="0">
              <a:effectLst>
                <a:outerShdw blurRad="38100" dist="38100" dir="2700000" algn="tl">
                  <a:srgbClr val="000000">
                    <a:alpha val="43137"/>
                  </a:srgbClr>
                </a:outerShdw>
              </a:effectLst>
            </a:endParaRPr>
          </a:p>
        </p:txBody>
      </p:sp>
      <p:sp>
        <p:nvSpPr>
          <p:cNvPr id="6" name="文本框 5"/>
          <p:cNvSpPr txBox="1"/>
          <p:nvPr/>
        </p:nvSpPr>
        <p:spPr>
          <a:xfrm>
            <a:off x="1498600" y="2235200"/>
            <a:ext cx="10058400" cy="2339102"/>
          </a:xfrm>
          <a:prstGeom prst="rect">
            <a:avLst/>
          </a:prstGeom>
          <a:noFill/>
        </p:spPr>
        <p:txBody>
          <a:bodyPr wrap="square" rtlCol="0">
            <a:spAutoFit/>
          </a:bodyPr>
          <a:lstStyle/>
          <a:p>
            <a:pPr marL="514350" indent="-514350" algn="just">
              <a:buAutoNum type="arabicPeriod"/>
            </a:pPr>
            <a:r>
              <a:rPr lang="en-US" altLang="zh-CN" sz="3600" b="1" dirty="0" smtClean="0"/>
              <a:t>Performance </a:t>
            </a:r>
            <a:r>
              <a:rPr lang="en-US" altLang="zh-CN" sz="3600" b="1" dirty="0" smtClean="0"/>
              <a:t>of Face Classification </a:t>
            </a:r>
            <a:r>
              <a:rPr lang="en-US" altLang="zh-CN" sz="3600" b="1" dirty="0" smtClean="0"/>
              <a:t>itself is </a:t>
            </a:r>
            <a:r>
              <a:rPr lang="en-US" altLang="zh-CN" sz="3600" b="1" dirty="0" smtClean="0"/>
              <a:t>hard to </a:t>
            </a:r>
            <a:r>
              <a:rPr lang="en-US" altLang="zh-CN" sz="3600" b="1" dirty="0" smtClean="0"/>
              <a:t>determine</a:t>
            </a:r>
          </a:p>
          <a:p>
            <a:pPr marL="971550" lvl="1" indent="-514350" algn="just">
              <a:spcBef>
                <a:spcPts val="1200"/>
              </a:spcBef>
              <a:buFont typeface="Wingdings" panose="05000000000000000000" pitchFamily="2" charset="2"/>
              <a:buChar char="Ø"/>
            </a:pPr>
            <a:r>
              <a:rPr lang="en-US" altLang="zh-CN" sz="3200" dirty="0" smtClean="0"/>
              <a:t>Face detection is largely </a:t>
            </a:r>
            <a:r>
              <a:rPr lang="en-US" altLang="zh-CN" sz="3200" dirty="0"/>
              <a:t>influenced </a:t>
            </a:r>
            <a:r>
              <a:rPr lang="en-US" altLang="zh-CN" sz="3200" dirty="0" smtClean="0"/>
              <a:t>by block generation and post processing methods</a:t>
            </a:r>
            <a:endParaRPr lang="en-US" altLang="zh-CN" sz="3200" b="1" dirty="0" smtClean="0"/>
          </a:p>
        </p:txBody>
      </p:sp>
      <p:sp>
        <p:nvSpPr>
          <p:cNvPr id="7" name="文本框 6"/>
          <p:cNvSpPr txBox="1"/>
          <p:nvPr/>
        </p:nvSpPr>
        <p:spPr>
          <a:xfrm>
            <a:off x="1498600" y="4737814"/>
            <a:ext cx="10261600" cy="1200329"/>
          </a:xfrm>
          <a:prstGeom prst="rect">
            <a:avLst/>
          </a:prstGeom>
          <a:noFill/>
        </p:spPr>
        <p:txBody>
          <a:bodyPr wrap="square" rtlCol="0">
            <a:spAutoFit/>
          </a:bodyPr>
          <a:lstStyle/>
          <a:p>
            <a:pPr marL="0" lvl="1"/>
            <a:r>
              <a:rPr lang="en-US" altLang="zh-CN" sz="3600" b="1" dirty="0"/>
              <a:t>2. </a:t>
            </a:r>
            <a:r>
              <a:rPr lang="en-US" altLang="zh-CN" sz="3600" b="1" dirty="0" smtClean="0"/>
              <a:t>I</a:t>
            </a:r>
            <a:r>
              <a:rPr lang="en-US" altLang="zh-CN" sz="3600" b="1" dirty="0" smtClean="0"/>
              <a:t>mplementing </a:t>
            </a:r>
            <a:r>
              <a:rPr lang="en-US" altLang="zh-CN" sz="3600" b="1" dirty="0"/>
              <a:t>and optimizing all the three steps results in a very heavy work</a:t>
            </a:r>
            <a:endParaRPr lang="zh-CN" altLang="en-US" sz="3600" b="1" dirty="0"/>
          </a:p>
        </p:txBody>
      </p:sp>
    </p:spTree>
    <p:extLst>
      <p:ext uri="{BB962C8B-B14F-4D97-AF65-F5344CB8AC3E}">
        <p14:creationId xmlns:p14="http://schemas.microsoft.com/office/powerpoint/2010/main" val="212352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83980" y="850015"/>
            <a:ext cx="4241800" cy="769441"/>
          </a:xfrm>
          <a:prstGeom prst="rect">
            <a:avLst/>
          </a:prstGeom>
          <a:noFill/>
        </p:spPr>
        <p:txBody>
          <a:bodyPr wrap="square" rtlCol="0">
            <a:spAutoFit/>
          </a:bodyPr>
          <a:lstStyle/>
          <a:p>
            <a:r>
              <a:rPr lang="en-US" altLang="zh-CN" sz="4400" b="1" dirty="0" smtClean="0">
                <a:effectLst>
                  <a:outerShdw blurRad="38100" dist="38100" dir="2700000" algn="tl">
                    <a:srgbClr val="000000">
                      <a:alpha val="43137"/>
                    </a:srgbClr>
                  </a:outerShdw>
                </a:effectLst>
              </a:rPr>
              <a:t>Contributions</a:t>
            </a:r>
            <a:endParaRPr lang="zh-CN" altLang="en-US" sz="4400" b="1" dirty="0">
              <a:effectLst>
                <a:outerShdw blurRad="38100" dist="38100" dir="2700000" algn="tl">
                  <a:srgbClr val="000000">
                    <a:alpha val="43137"/>
                  </a:srgbClr>
                </a:outerShdw>
              </a:effectLst>
            </a:endParaRPr>
          </a:p>
        </p:txBody>
      </p:sp>
      <p:sp>
        <p:nvSpPr>
          <p:cNvPr id="5" name="文本框 4"/>
          <p:cNvSpPr txBox="1"/>
          <p:nvPr/>
        </p:nvSpPr>
        <p:spPr>
          <a:xfrm>
            <a:off x="1552354" y="2060060"/>
            <a:ext cx="10469526" cy="1846659"/>
          </a:xfrm>
          <a:prstGeom prst="rect">
            <a:avLst/>
          </a:prstGeom>
          <a:noFill/>
        </p:spPr>
        <p:txBody>
          <a:bodyPr wrap="square" rtlCol="0">
            <a:spAutoFit/>
          </a:bodyPr>
          <a:lstStyle/>
          <a:p>
            <a:pPr algn="just"/>
            <a:r>
              <a:rPr lang="en-US" altLang="zh-CN" sz="3600" b="1" dirty="0" smtClean="0"/>
              <a:t>1. C</a:t>
            </a:r>
            <a:r>
              <a:rPr lang="en-US" altLang="zh-CN" sz="3600" b="1" dirty="0" smtClean="0"/>
              <a:t>onducted </a:t>
            </a:r>
            <a:r>
              <a:rPr lang="en-US" altLang="zh-CN" sz="3600" b="1" dirty="0"/>
              <a:t>a specialized benchmark </a:t>
            </a:r>
            <a:r>
              <a:rPr lang="en-US" altLang="zh-CN" sz="3600" b="1" dirty="0" smtClean="0"/>
              <a:t>study, focusing purely </a:t>
            </a:r>
            <a:r>
              <a:rPr lang="en-US" altLang="zh-CN" sz="3600" b="1" dirty="0"/>
              <a:t>on face </a:t>
            </a:r>
            <a:r>
              <a:rPr lang="en-US" altLang="zh-CN" sz="3600" b="1" dirty="0" smtClean="0"/>
              <a:t>classiﬁcation</a:t>
            </a:r>
          </a:p>
          <a:p>
            <a:pPr marL="971550" lvl="1" indent="-514350" algn="just">
              <a:spcBef>
                <a:spcPts val="1200"/>
              </a:spcBef>
              <a:buFont typeface="Wingdings" panose="05000000000000000000" pitchFamily="2" charset="2"/>
              <a:buChar char="Ø"/>
            </a:pPr>
            <a:r>
              <a:rPr lang="en-US" altLang="zh-CN" sz="3200" dirty="0" smtClean="0"/>
              <a:t>A benchmark </a:t>
            </a:r>
            <a:r>
              <a:rPr lang="en-US" altLang="zh-CN" sz="3200" dirty="0"/>
              <a:t>dataset with &gt;</a:t>
            </a:r>
            <a:r>
              <a:rPr lang="en-US" altLang="zh-CN" sz="3200" dirty="0" smtClean="0"/>
              <a:t>3.5 </a:t>
            </a:r>
            <a:r>
              <a:rPr lang="en-US" altLang="zh-CN" sz="3200" dirty="0"/>
              <a:t>million </a:t>
            </a:r>
            <a:r>
              <a:rPr lang="en-US" altLang="zh-CN" sz="3200" dirty="0" smtClean="0"/>
              <a:t>samples </a:t>
            </a:r>
            <a:endParaRPr lang="en-US" altLang="zh-CN" sz="3200" b="1" dirty="0"/>
          </a:p>
        </p:txBody>
      </p:sp>
      <p:sp>
        <p:nvSpPr>
          <p:cNvPr id="6" name="文本框 5"/>
          <p:cNvSpPr txBox="1"/>
          <p:nvPr/>
        </p:nvSpPr>
        <p:spPr>
          <a:xfrm>
            <a:off x="1552355" y="3998705"/>
            <a:ext cx="10313582" cy="1846659"/>
          </a:xfrm>
          <a:prstGeom prst="rect">
            <a:avLst/>
          </a:prstGeom>
          <a:noFill/>
        </p:spPr>
        <p:txBody>
          <a:bodyPr wrap="square" rtlCol="0">
            <a:spAutoFit/>
          </a:bodyPr>
          <a:lstStyle/>
          <a:p>
            <a:pPr algn="just"/>
            <a:r>
              <a:rPr lang="en-US" altLang="zh-CN" sz="3600" b="1" dirty="0"/>
              <a:t>2. </a:t>
            </a:r>
            <a:r>
              <a:rPr lang="en-US" altLang="zh-CN" sz="3600" b="1" dirty="0" smtClean="0"/>
              <a:t>Reported performance of various feature </a:t>
            </a:r>
            <a:r>
              <a:rPr lang="en-US" altLang="zh-CN" sz="3600" b="1" dirty="0"/>
              <a:t>extraction and classification </a:t>
            </a:r>
            <a:r>
              <a:rPr lang="en-US" altLang="zh-CN" sz="3600" b="1" dirty="0"/>
              <a:t>methods</a:t>
            </a:r>
          </a:p>
          <a:p>
            <a:pPr marL="971550" lvl="1" indent="-514350" algn="just">
              <a:spcBef>
                <a:spcPts val="1200"/>
              </a:spcBef>
              <a:buFont typeface="Wingdings" panose="05000000000000000000" pitchFamily="2" charset="2"/>
              <a:buChar char="Ø"/>
            </a:pPr>
            <a:r>
              <a:rPr lang="en-US" altLang="zh-CN" sz="3200" dirty="0" smtClean="0"/>
              <a:t>Poor performance even with CNN!</a:t>
            </a:r>
            <a:endParaRPr lang="en-US" altLang="zh-CN" sz="3200" b="1" dirty="0"/>
          </a:p>
        </p:txBody>
      </p:sp>
      <p:sp>
        <p:nvSpPr>
          <p:cNvPr id="7" name="文本框 6"/>
          <p:cNvSpPr txBox="1"/>
          <p:nvPr/>
        </p:nvSpPr>
        <p:spPr>
          <a:xfrm>
            <a:off x="1552355" y="5852307"/>
            <a:ext cx="10313582" cy="646331"/>
          </a:xfrm>
          <a:prstGeom prst="rect">
            <a:avLst/>
          </a:prstGeom>
          <a:noFill/>
        </p:spPr>
        <p:txBody>
          <a:bodyPr wrap="square" rtlCol="0">
            <a:spAutoFit/>
          </a:bodyPr>
          <a:lstStyle/>
          <a:p>
            <a:pPr algn="just"/>
            <a:r>
              <a:rPr lang="en-US" altLang="zh-CN" sz="3600" b="1" dirty="0" smtClean="0"/>
              <a:t>3. Dataset and code released</a:t>
            </a:r>
            <a:endParaRPr lang="zh-CN" altLang="en-US" sz="3600" b="1" dirty="0"/>
          </a:p>
        </p:txBody>
      </p:sp>
    </p:spTree>
    <p:extLst>
      <p:ext uri="{BB962C8B-B14F-4D97-AF65-F5344CB8AC3E}">
        <p14:creationId xmlns:p14="http://schemas.microsoft.com/office/powerpoint/2010/main" val="367016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44500" y="444500"/>
            <a:ext cx="5233286" cy="769441"/>
          </a:xfrm>
          <a:prstGeom prst="rect">
            <a:avLst/>
          </a:prstGeom>
          <a:noFill/>
        </p:spPr>
        <p:txBody>
          <a:bodyPr wrap="square" rtlCol="0">
            <a:spAutoFit/>
          </a:bodyPr>
          <a:lstStyle/>
          <a:p>
            <a:r>
              <a:rPr lang="en-US" altLang="zh-CN" sz="4400" b="1" dirty="0" smtClean="0">
                <a:effectLst>
                  <a:outerShdw blurRad="38100" dist="38100" dir="2700000" algn="tl">
                    <a:srgbClr val="000000">
                      <a:alpha val="43137"/>
                    </a:srgbClr>
                  </a:outerShdw>
                </a:effectLst>
              </a:rPr>
              <a:t>Related Works</a:t>
            </a:r>
            <a:endParaRPr lang="zh-CN" altLang="en-US" sz="4400" b="1" dirty="0">
              <a:effectLst>
                <a:outerShdw blurRad="38100" dist="38100" dir="2700000" algn="tl">
                  <a:srgbClr val="000000">
                    <a:alpha val="43137"/>
                  </a:srgbClr>
                </a:outerShdw>
              </a:effectLst>
            </a:endParaRPr>
          </a:p>
        </p:txBody>
      </p:sp>
      <p:sp>
        <p:nvSpPr>
          <p:cNvPr id="5" name="文本框 4"/>
          <p:cNvSpPr txBox="1"/>
          <p:nvPr/>
        </p:nvSpPr>
        <p:spPr>
          <a:xfrm>
            <a:off x="1533455" y="1634580"/>
            <a:ext cx="7759700" cy="1754326"/>
          </a:xfrm>
          <a:prstGeom prst="rect">
            <a:avLst/>
          </a:prstGeom>
          <a:noFill/>
        </p:spPr>
        <p:txBody>
          <a:bodyPr wrap="square" rtlCol="0">
            <a:spAutoFit/>
          </a:bodyPr>
          <a:lstStyle/>
          <a:p>
            <a:pPr marL="457200" indent="-457200">
              <a:buAutoNum type="arabicPeriod"/>
            </a:pPr>
            <a:r>
              <a:rPr lang="en-US" altLang="zh-CN" sz="3600" b="1" dirty="0" smtClean="0"/>
              <a:t> AFW </a:t>
            </a:r>
            <a:r>
              <a:rPr lang="en-US" altLang="zh-CN" sz="3600" b="1" dirty="0"/>
              <a:t>[1]</a:t>
            </a:r>
          </a:p>
          <a:p>
            <a:pPr marL="457200" indent="-457200">
              <a:buAutoNum type="arabicPeriod"/>
            </a:pPr>
            <a:r>
              <a:rPr lang="en-US" altLang="zh-CN" sz="3600" b="1" dirty="0" smtClean="0"/>
              <a:t> FDDB </a:t>
            </a:r>
            <a:r>
              <a:rPr lang="en-US" altLang="zh-CN" sz="3600" b="1" dirty="0"/>
              <a:t>[2]</a:t>
            </a:r>
          </a:p>
          <a:p>
            <a:r>
              <a:rPr lang="en-US" altLang="zh-CN" sz="3600" b="1" dirty="0"/>
              <a:t>3</a:t>
            </a:r>
            <a:r>
              <a:rPr lang="en-US" altLang="zh-CN" sz="3600" b="1" dirty="0" smtClean="0"/>
              <a:t>. </a:t>
            </a:r>
            <a:r>
              <a:rPr lang="en-US" altLang="zh-CN" sz="3600" b="1" dirty="0" smtClean="0"/>
              <a:t>WIDER </a:t>
            </a:r>
            <a:r>
              <a:rPr lang="en-US" altLang="zh-CN" sz="3600" b="1" dirty="0"/>
              <a:t>FACE [3]</a:t>
            </a:r>
            <a:endParaRPr lang="zh-CN" altLang="en-US" sz="3600" b="1" dirty="0"/>
          </a:p>
        </p:txBody>
      </p:sp>
      <p:sp>
        <p:nvSpPr>
          <p:cNvPr id="7" name="文本框 6"/>
          <p:cNvSpPr txBox="1"/>
          <p:nvPr/>
        </p:nvSpPr>
        <p:spPr>
          <a:xfrm>
            <a:off x="1533454" y="3944739"/>
            <a:ext cx="9715795" cy="2554545"/>
          </a:xfrm>
          <a:prstGeom prst="rect">
            <a:avLst/>
          </a:prstGeom>
          <a:noFill/>
        </p:spPr>
        <p:txBody>
          <a:bodyPr wrap="square" rtlCol="0">
            <a:spAutoFit/>
          </a:bodyPr>
          <a:lstStyle/>
          <a:p>
            <a:r>
              <a:rPr lang="en-US" altLang="zh-CN" sz="2000" b="1" dirty="0" smtClean="0"/>
              <a:t>[1] Zhu, </a:t>
            </a:r>
            <a:r>
              <a:rPr lang="en-US" altLang="zh-CN" sz="2000" b="1" dirty="0" err="1" smtClean="0"/>
              <a:t>Xiangxin</a:t>
            </a:r>
            <a:r>
              <a:rPr lang="en-US" altLang="zh-CN" sz="2000" b="1" dirty="0" smtClean="0"/>
              <a:t> and </a:t>
            </a:r>
            <a:r>
              <a:rPr lang="en-US" altLang="zh-CN" sz="2000" b="1" dirty="0" err="1" smtClean="0"/>
              <a:t>Ramanan</a:t>
            </a:r>
            <a:r>
              <a:rPr lang="en-US" altLang="zh-CN" sz="2000" b="1" dirty="0" smtClean="0"/>
              <a:t>, Deva. Face detection, pose estimation, and landmark localization in the </a:t>
            </a:r>
            <a:r>
              <a:rPr lang="en-US" altLang="zh-CN" sz="2000" b="1" dirty="0" smtClean="0"/>
              <a:t>wild, CVPR 2012.</a:t>
            </a:r>
            <a:endParaRPr lang="en-US" altLang="zh-CN" sz="2000" b="1" dirty="0" smtClean="0"/>
          </a:p>
          <a:p>
            <a:endParaRPr lang="en-US" altLang="zh-CN" sz="2000" b="1" dirty="0"/>
          </a:p>
          <a:p>
            <a:r>
              <a:rPr lang="en-US" altLang="zh-CN" sz="2000" b="1" dirty="0" smtClean="0"/>
              <a:t>[2] </a:t>
            </a:r>
            <a:r>
              <a:rPr lang="en-US" altLang="zh-CN" sz="2000" b="1" dirty="0" err="1" smtClean="0"/>
              <a:t>Vidit</a:t>
            </a:r>
            <a:r>
              <a:rPr lang="en-US" altLang="zh-CN" sz="2000" b="1" dirty="0" smtClean="0"/>
              <a:t> Jain and Erik Learned-Miller. FDDB: A Benchmark for Face Detection in Unconstrained Settings. </a:t>
            </a:r>
            <a:r>
              <a:rPr lang="en-US" altLang="zh-CN" sz="2000" b="1" dirty="0" err="1" smtClean="0"/>
              <a:t>TechReport</a:t>
            </a:r>
            <a:r>
              <a:rPr lang="en-US" altLang="zh-CN" sz="2000" b="1" dirty="0" smtClean="0"/>
              <a:t>: UM-CS-2010-009, 2010</a:t>
            </a:r>
          </a:p>
          <a:p>
            <a:endParaRPr lang="en-US" altLang="zh-CN" sz="2000" b="1" dirty="0"/>
          </a:p>
          <a:p>
            <a:r>
              <a:rPr lang="en-US" altLang="zh-CN" sz="2000" b="1" dirty="0" smtClean="0"/>
              <a:t>[3] Yang, </a:t>
            </a:r>
            <a:r>
              <a:rPr lang="en-US" altLang="zh-CN" sz="2000" b="1" dirty="0" err="1" smtClean="0"/>
              <a:t>Shuo</a:t>
            </a:r>
            <a:r>
              <a:rPr lang="en-US" altLang="zh-CN" sz="2000" b="1" dirty="0" smtClean="0"/>
              <a:t> and Luo, Ping and Loy, Chen Change and Tang, </a:t>
            </a:r>
            <a:r>
              <a:rPr lang="en-US" altLang="zh-CN" sz="2000" b="1" dirty="0" err="1" smtClean="0"/>
              <a:t>Xiaoou</a:t>
            </a:r>
            <a:r>
              <a:rPr lang="en-US" altLang="zh-CN" sz="2000" b="1" dirty="0" smtClean="0"/>
              <a:t>. WIDER FACE: A Face Detection </a:t>
            </a:r>
            <a:r>
              <a:rPr lang="en-US" altLang="zh-CN" sz="2000" b="1" dirty="0" smtClean="0"/>
              <a:t>Benchmark. CVPR 2016.</a:t>
            </a:r>
            <a:endParaRPr lang="zh-CN" altLang="en-US" sz="2000" b="1" dirty="0"/>
          </a:p>
        </p:txBody>
      </p:sp>
    </p:spTree>
    <p:extLst>
      <p:ext uri="{BB962C8B-B14F-4D97-AF65-F5344CB8AC3E}">
        <p14:creationId xmlns:p14="http://schemas.microsoft.com/office/powerpoint/2010/main" val="3130124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393700" y="2341601"/>
            <a:ext cx="11517312" cy="3895686"/>
          </a:xfrm>
          <a:prstGeom prst="rect">
            <a:avLst/>
          </a:prstGeom>
        </p:spPr>
      </p:pic>
      <p:sp>
        <p:nvSpPr>
          <p:cNvPr id="5" name="文本框 4"/>
          <p:cNvSpPr txBox="1"/>
          <p:nvPr/>
        </p:nvSpPr>
        <p:spPr>
          <a:xfrm>
            <a:off x="3561556" y="1168400"/>
            <a:ext cx="5181600" cy="646331"/>
          </a:xfrm>
          <a:prstGeom prst="rect">
            <a:avLst/>
          </a:prstGeom>
          <a:noFill/>
        </p:spPr>
        <p:txBody>
          <a:bodyPr wrap="square" rtlCol="0">
            <a:spAutoFit/>
          </a:bodyPr>
          <a:lstStyle/>
          <a:p>
            <a:pPr algn="ctr"/>
            <a:r>
              <a:rPr lang="en-US" altLang="zh-CN" sz="3600" b="1" dirty="0" smtClean="0"/>
              <a:t>WIDER  FACE</a:t>
            </a:r>
            <a:endParaRPr lang="zh-CN" altLang="en-US" sz="3600" b="1" dirty="0"/>
          </a:p>
        </p:txBody>
      </p:sp>
      <p:pic>
        <p:nvPicPr>
          <p:cNvPr id="6" name="图片 5"/>
          <p:cNvPicPr>
            <a:picLocks noChangeAspect="1"/>
          </p:cNvPicPr>
          <p:nvPr/>
        </p:nvPicPr>
        <p:blipFill>
          <a:blip r:embed="rId4"/>
          <a:stretch>
            <a:fillRect/>
          </a:stretch>
        </p:blipFill>
        <p:spPr>
          <a:xfrm>
            <a:off x="1117600" y="1451649"/>
            <a:ext cx="10342562" cy="5280619"/>
          </a:xfrm>
          <a:prstGeom prst="rect">
            <a:avLst/>
          </a:prstGeom>
        </p:spPr>
      </p:pic>
      <p:sp>
        <p:nvSpPr>
          <p:cNvPr id="7" name="文本框 6"/>
          <p:cNvSpPr txBox="1"/>
          <p:nvPr/>
        </p:nvSpPr>
        <p:spPr>
          <a:xfrm>
            <a:off x="5803900" y="679305"/>
            <a:ext cx="2260600" cy="646331"/>
          </a:xfrm>
          <a:prstGeom prst="rect">
            <a:avLst/>
          </a:prstGeom>
          <a:noFill/>
        </p:spPr>
        <p:txBody>
          <a:bodyPr wrap="square" rtlCol="0">
            <a:spAutoFit/>
          </a:bodyPr>
          <a:lstStyle/>
          <a:p>
            <a:r>
              <a:rPr lang="en-US" altLang="zh-CN" sz="3600" b="1" dirty="0" smtClean="0"/>
              <a:t>FDDB</a:t>
            </a:r>
            <a:endParaRPr lang="zh-CN" altLang="en-US" sz="3600" b="1" dirty="0"/>
          </a:p>
        </p:txBody>
      </p:sp>
      <p:pic>
        <p:nvPicPr>
          <p:cNvPr id="8" name="图片 7"/>
          <p:cNvPicPr>
            <a:picLocks noChangeAspect="1"/>
          </p:cNvPicPr>
          <p:nvPr/>
        </p:nvPicPr>
        <p:blipFill>
          <a:blip r:embed="rId5"/>
          <a:stretch>
            <a:fillRect/>
          </a:stretch>
        </p:blipFill>
        <p:spPr>
          <a:xfrm>
            <a:off x="86966" y="2186294"/>
            <a:ext cx="11957789" cy="4206299"/>
          </a:xfrm>
          <a:prstGeom prst="rect">
            <a:avLst/>
          </a:prstGeom>
        </p:spPr>
      </p:pic>
      <p:sp>
        <p:nvSpPr>
          <p:cNvPr id="9" name="文本框 8"/>
          <p:cNvSpPr txBox="1"/>
          <p:nvPr/>
        </p:nvSpPr>
        <p:spPr>
          <a:xfrm>
            <a:off x="5041900" y="1168400"/>
            <a:ext cx="2260600" cy="646331"/>
          </a:xfrm>
          <a:prstGeom prst="rect">
            <a:avLst/>
          </a:prstGeom>
          <a:noFill/>
        </p:spPr>
        <p:txBody>
          <a:bodyPr wrap="square" rtlCol="0">
            <a:spAutoFit/>
          </a:bodyPr>
          <a:lstStyle/>
          <a:p>
            <a:pPr algn="ctr"/>
            <a:r>
              <a:rPr lang="en-US" altLang="zh-CN" sz="3600" b="1" dirty="0" smtClean="0"/>
              <a:t>AFW</a:t>
            </a:r>
            <a:endParaRPr lang="zh-CN" altLang="en-US" sz="3600" b="1" dirty="0"/>
          </a:p>
        </p:txBody>
      </p:sp>
    </p:spTree>
    <p:extLst>
      <p:ext uri="{BB962C8B-B14F-4D97-AF65-F5344CB8AC3E}">
        <p14:creationId xmlns:p14="http://schemas.microsoft.com/office/powerpoint/2010/main" val="17958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xit" presetSubtype="4" fill="hold" grpId="1" nodeType="clickEffect">
                                  <p:stCondLst>
                                    <p:cond delay="0"/>
                                  </p:stCondLst>
                                  <p:childTnLst>
                                    <p:anim calcmode="lin" valueType="num">
                                      <p:cBhvr additive="base">
                                        <p:cTn id="14" dur="500"/>
                                        <p:tgtEl>
                                          <p:spTgt spid="9"/>
                                        </p:tgtEl>
                                        <p:attrNameLst>
                                          <p:attrName>ppt_y</p:attrName>
                                        </p:attrNameLst>
                                      </p:cBhvr>
                                      <p:tavLst>
                                        <p:tav tm="0">
                                          <p:val>
                                            <p:strVal val="#ppt_y"/>
                                          </p:val>
                                        </p:tav>
                                        <p:tav tm="100000">
                                          <p:val>
                                            <p:strVal val="#ppt_y+#ppt_h*1.125000"/>
                                          </p:val>
                                        </p:tav>
                                      </p:tavLst>
                                    </p:anim>
                                    <p:animEffect transition="out" filter="wipe(down)">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12" presetClass="exit" presetSubtype="4" fill="hold" nodeType="withEffect">
                                  <p:stCondLst>
                                    <p:cond delay="0"/>
                                  </p:stCondLst>
                                  <p:childTnLst>
                                    <p:anim calcmode="lin" valueType="num">
                                      <p:cBhvr additive="base">
                                        <p:cTn id="18" dur="500"/>
                                        <p:tgtEl>
                                          <p:spTgt spid="8"/>
                                        </p:tgtEl>
                                        <p:attrNameLst>
                                          <p:attrName>ppt_y</p:attrName>
                                        </p:attrNameLst>
                                      </p:cBhvr>
                                      <p:tavLst>
                                        <p:tav tm="0">
                                          <p:val>
                                            <p:strVal val="#ppt_y"/>
                                          </p:val>
                                        </p:tav>
                                        <p:tav tm="100000">
                                          <p:val>
                                            <p:strVal val="#ppt_y+#ppt_h*1.125000"/>
                                          </p:val>
                                        </p:tav>
                                      </p:tavLst>
                                    </p:anim>
                                    <p:animEffect transition="out" filter="wipe(down)">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par>
                          <p:cTn id="21" fill="hold">
                            <p:stCondLst>
                              <p:cond delay="500"/>
                            </p:stCondLst>
                            <p:childTnLst>
                              <p:par>
                                <p:cTn id="22" presetID="6"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1000"/>
                                        <p:tgtEl>
                                          <p:spTgt spid="7"/>
                                        </p:tgtEl>
                                      </p:cBhvr>
                                    </p:animEffect>
                                  </p:childTnLst>
                                </p:cTn>
                              </p:par>
                              <p:par>
                                <p:cTn id="25" presetID="6" presetClass="entr" presetSubtype="16"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xit" presetSubtype="4" fill="hold" grpId="1" nodeType="clickEffect">
                                  <p:stCondLst>
                                    <p:cond delay="0"/>
                                  </p:stCondLst>
                                  <p:childTnLst>
                                    <p:anim calcmode="lin" valueType="num">
                                      <p:cBhvr additive="base">
                                        <p:cTn id="31" dur="500"/>
                                        <p:tgtEl>
                                          <p:spTgt spid="7"/>
                                        </p:tgtEl>
                                        <p:attrNameLst>
                                          <p:attrName>ppt_y</p:attrName>
                                        </p:attrNameLst>
                                      </p:cBhvr>
                                      <p:tavLst>
                                        <p:tav tm="0">
                                          <p:val>
                                            <p:strVal val="#ppt_y"/>
                                          </p:val>
                                        </p:tav>
                                        <p:tav tm="100000">
                                          <p:val>
                                            <p:strVal val="#ppt_y+#ppt_h*1.125000"/>
                                          </p:val>
                                        </p:tav>
                                      </p:tavLst>
                                    </p:anim>
                                    <p:animEffect transition="out" filter="wipe(down)">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par>
                                <p:cTn id="34" presetID="12" presetClass="exit" presetSubtype="4" fill="hold" nodeType="withEffect">
                                  <p:stCondLst>
                                    <p:cond delay="0"/>
                                  </p:stCondLst>
                                  <p:childTnLst>
                                    <p:anim calcmode="lin" valueType="num">
                                      <p:cBhvr additive="base">
                                        <p:cTn id="35" dur="500"/>
                                        <p:tgtEl>
                                          <p:spTgt spid="6"/>
                                        </p:tgtEl>
                                        <p:attrNameLst>
                                          <p:attrName>ppt_y</p:attrName>
                                        </p:attrNameLst>
                                      </p:cBhvr>
                                      <p:tavLst>
                                        <p:tav tm="0">
                                          <p:val>
                                            <p:strVal val="#ppt_y"/>
                                          </p:val>
                                        </p:tav>
                                        <p:tav tm="100000">
                                          <p:val>
                                            <p:strVal val="#ppt_y+#ppt_h*1.125000"/>
                                          </p:val>
                                        </p:tav>
                                      </p:tavLst>
                                    </p:anim>
                                    <p:animEffect transition="out" filter="wipe(down)">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par>
                          <p:cTn id="38" fill="hold">
                            <p:stCondLst>
                              <p:cond delay="500"/>
                            </p:stCondLst>
                            <p:childTnLst>
                              <p:par>
                                <p:cTn id="39" presetID="6" presetClass="entr" presetSubtype="16"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circle(in)">
                                      <p:cBhvr>
                                        <p:cTn id="41" dur="1000"/>
                                        <p:tgtEl>
                                          <p:spTgt spid="5"/>
                                        </p:tgtEl>
                                      </p:cBhvr>
                                    </p:animEffect>
                                  </p:childTnLst>
                                </p:cTn>
                              </p:par>
                              <p:par>
                                <p:cTn id="42" presetID="6" presetClass="entr" presetSubtype="16"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circle(in)">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P spid="9" grpId="0"/>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33434" y="183061"/>
            <a:ext cx="9407219" cy="1446550"/>
          </a:xfrm>
          <a:prstGeom prst="rect">
            <a:avLst/>
          </a:prstGeom>
          <a:noFill/>
        </p:spPr>
        <p:txBody>
          <a:bodyPr wrap="square" rtlCol="0">
            <a:spAutoFit/>
          </a:bodyPr>
          <a:lstStyle/>
          <a:p>
            <a:r>
              <a:rPr lang="en-US" altLang="zh-CN" sz="4400" b="1" dirty="0" smtClean="0">
                <a:effectLst>
                  <a:outerShdw blurRad="38100" dist="38100" dir="2700000" algn="tl">
                    <a:srgbClr val="000000">
                      <a:alpha val="43137"/>
                    </a:srgbClr>
                  </a:outerShdw>
                </a:effectLst>
              </a:rPr>
              <a:t>The Proposed Face </a:t>
            </a:r>
            <a:r>
              <a:rPr lang="en-US" altLang="zh-CN" sz="4400" b="1" dirty="0" err="1" smtClean="0">
                <a:effectLst>
                  <a:outerShdw blurRad="38100" dist="38100" dir="2700000" algn="tl">
                    <a:srgbClr val="000000">
                      <a:alpha val="43137"/>
                    </a:srgbClr>
                  </a:outerShdw>
                </a:effectLst>
              </a:rPr>
              <a:t>Classificaiton</a:t>
            </a:r>
            <a:r>
              <a:rPr lang="en-US" altLang="zh-CN" sz="4400" b="1" dirty="0" smtClean="0">
                <a:effectLst>
                  <a:outerShdw blurRad="38100" dist="38100" dir="2700000" algn="tl">
                    <a:srgbClr val="000000">
                      <a:alpha val="43137"/>
                    </a:srgbClr>
                  </a:outerShdw>
                </a:effectLst>
              </a:rPr>
              <a:t> </a:t>
            </a:r>
            <a:r>
              <a:rPr lang="en-US" altLang="zh-CN" sz="4400" b="1" dirty="0" smtClean="0">
                <a:effectLst>
                  <a:outerShdw blurRad="38100" dist="38100" dir="2700000" algn="tl">
                    <a:srgbClr val="000000">
                      <a:alpha val="43137"/>
                    </a:srgbClr>
                  </a:outerShdw>
                </a:effectLst>
              </a:rPr>
              <a:t>Benchmark (FCB)</a:t>
            </a:r>
            <a:endParaRPr lang="zh-CN" altLang="en-US" sz="4400" b="1" dirty="0">
              <a:effectLst>
                <a:outerShdw blurRad="38100" dist="38100" dir="2700000" algn="tl">
                  <a:srgbClr val="000000">
                    <a:alpha val="43137"/>
                  </a:srgbClr>
                </a:outerShdw>
              </a:effectLst>
            </a:endParaRPr>
          </a:p>
        </p:txBody>
      </p:sp>
      <p:sp>
        <p:nvSpPr>
          <p:cNvPr id="5" name="文本框 4"/>
          <p:cNvSpPr txBox="1"/>
          <p:nvPr/>
        </p:nvSpPr>
        <p:spPr>
          <a:xfrm>
            <a:off x="1682280" y="1691428"/>
            <a:ext cx="10353776" cy="1200329"/>
          </a:xfrm>
          <a:prstGeom prst="rect">
            <a:avLst/>
          </a:prstGeom>
          <a:noFill/>
        </p:spPr>
        <p:txBody>
          <a:bodyPr wrap="square" rtlCol="0">
            <a:spAutoFit/>
          </a:bodyPr>
          <a:lstStyle/>
          <a:p>
            <a:pPr algn="just"/>
            <a:r>
              <a:rPr lang="en-US" altLang="zh-CN" sz="3600" b="1" dirty="0"/>
              <a:t>1. RPN network is </a:t>
            </a:r>
            <a:r>
              <a:rPr lang="en-US" altLang="zh-CN" sz="3600" b="1" dirty="0" smtClean="0"/>
              <a:t>trained </a:t>
            </a:r>
            <a:r>
              <a:rPr lang="en-US" altLang="zh-CN" sz="3600" b="1" dirty="0"/>
              <a:t>to </a:t>
            </a:r>
            <a:r>
              <a:rPr lang="en-US" altLang="zh-CN" sz="3600" b="1" dirty="0" smtClean="0"/>
              <a:t>extract face proposals [1,2]</a:t>
            </a:r>
            <a:endParaRPr lang="zh-CN" altLang="en-US" sz="3600" b="1" dirty="0"/>
          </a:p>
        </p:txBody>
      </p:sp>
      <p:sp>
        <p:nvSpPr>
          <p:cNvPr id="6" name="文本框 5"/>
          <p:cNvSpPr txBox="1"/>
          <p:nvPr/>
        </p:nvSpPr>
        <p:spPr>
          <a:xfrm>
            <a:off x="1682280" y="2879073"/>
            <a:ext cx="10509720" cy="1846659"/>
          </a:xfrm>
          <a:prstGeom prst="rect">
            <a:avLst/>
          </a:prstGeom>
          <a:noFill/>
        </p:spPr>
        <p:txBody>
          <a:bodyPr wrap="square" rtlCol="0">
            <a:spAutoFit/>
          </a:bodyPr>
          <a:lstStyle/>
          <a:p>
            <a:pPr algn="just"/>
            <a:r>
              <a:rPr lang="en-US" altLang="zh-CN" sz="3600" b="1" dirty="0"/>
              <a:t>2. Generic object </a:t>
            </a:r>
            <a:r>
              <a:rPr lang="en-US" altLang="zh-CN" sz="3600" b="1" dirty="0" smtClean="0"/>
              <a:t>proposal generating </a:t>
            </a:r>
            <a:r>
              <a:rPr lang="en-US" altLang="zh-CN" sz="3600" b="1" dirty="0"/>
              <a:t>methods such as [3] are not </a:t>
            </a:r>
            <a:r>
              <a:rPr lang="en-US" altLang="zh-CN" sz="3600" b="1" dirty="0"/>
              <a:t>suitable</a:t>
            </a:r>
          </a:p>
          <a:p>
            <a:pPr marL="971550" lvl="1" indent="-514350" algn="just">
              <a:spcBef>
                <a:spcPts val="1200"/>
              </a:spcBef>
              <a:buFont typeface="Wingdings" panose="05000000000000000000" pitchFamily="2" charset="2"/>
              <a:buChar char="Ø"/>
            </a:pPr>
            <a:r>
              <a:rPr lang="en-US" altLang="zh-CN" sz="3200" dirty="0" smtClean="0"/>
              <a:t>Rare true faces</a:t>
            </a:r>
            <a:endParaRPr lang="zh-CN" altLang="en-US" sz="3600" b="1" dirty="0"/>
          </a:p>
        </p:txBody>
      </p:sp>
      <p:sp>
        <p:nvSpPr>
          <p:cNvPr id="7" name="文本框 6"/>
          <p:cNvSpPr txBox="1"/>
          <p:nvPr/>
        </p:nvSpPr>
        <p:spPr>
          <a:xfrm>
            <a:off x="1618485" y="4957913"/>
            <a:ext cx="10509720" cy="1836400"/>
          </a:xfrm>
          <a:prstGeom prst="rect">
            <a:avLst/>
          </a:prstGeom>
          <a:noFill/>
        </p:spPr>
        <p:txBody>
          <a:bodyPr wrap="square" rtlCol="0">
            <a:spAutoFit/>
          </a:bodyPr>
          <a:lstStyle/>
          <a:p>
            <a:pPr marL="342900" indent="-342900">
              <a:spcAft>
                <a:spcPts val="800"/>
              </a:spcAft>
              <a:buAutoNum type="arabicPeriod"/>
            </a:pPr>
            <a:r>
              <a:rPr lang="en-US" altLang="zh-CN" sz="2000" b="1" dirty="0" smtClean="0"/>
              <a:t>Ren S, He K, </a:t>
            </a:r>
            <a:r>
              <a:rPr lang="en-US" altLang="zh-CN" sz="2000" b="1" dirty="0" err="1" smtClean="0"/>
              <a:t>Girshick</a:t>
            </a:r>
            <a:r>
              <a:rPr lang="en-US" altLang="zh-CN" sz="2000" b="1" dirty="0" smtClean="0"/>
              <a:t> R, et al. Faster R-CNN: Towards real-time object </a:t>
            </a:r>
            <a:r>
              <a:rPr lang="en-US" altLang="zh-CN" sz="2000" b="1" dirty="0" err="1" smtClean="0"/>
              <a:t>detec-tion</a:t>
            </a:r>
            <a:r>
              <a:rPr lang="en-US" altLang="zh-CN" sz="2000" b="1" dirty="0" smtClean="0"/>
              <a:t> with region proposal networks. </a:t>
            </a:r>
            <a:r>
              <a:rPr lang="en-US" altLang="zh-CN" sz="2000" b="1" dirty="0" smtClean="0"/>
              <a:t>NIPS 2015</a:t>
            </a:r>
            <a:r>
              <a:rPr lang="en-US" altLang="zh-CN" sz="2000" b="1" dirty="0"/>
              <a:t>.</a:t>
            </a:r>
            <a:endParaRPr lang="en-US" altLang="zh-CN" sz="2000" b="1" dirty="0" smtClean="0"/>
          </a:p>
          <a:p>
            <a:pPr marL="342900" indent="-342900">
              <a:spcAft>
                <a:spcPts val="800"/>
              </a:spcAft>
              <a:buAutoNum type="arabicPeriod"/>
            </a:pPr>
            <a:r>
              <a:rPr lang="en-US" altLang="zh-CN" sz="2000" b="1" dirty="0" smtClean="0"/>
              <a:t>Jiang H, Learned-Miller E. Face Detection with the Faster R-CNN. </a:t>
            </a:r>
            <a:r>
              <a:rPr lang="en-US" altLang="zh-CN" sz="2000" b="1" dirty="0" err="1" smtClean="0"/>
              <a:t>arXiv</a:t>
            </a:r>
            <a:r>
              <a:rPr lang="en-US" altLang="zh-CN" sz="2000" b="1" dirty="0" smtClean="0"/>
              <a:t> </a:t>
            </a:r>
            <a:r>
              <a:rPr lang="en-US" altLang="zh-CN" sz="2000" b="1" dirty="0" smtClean="0"/>
              <a:t>2016.</a:t>
            </a:r>
          </a:p>
          <a:p>
            <a:pPr marL="342900" indent="-342900">
              <a:spcAft>
                <a:spcPts val="800"/>
              </a:spcAft>
              <a:buAutoNum type="arabicPeriod"/>
            </a:pPr>
            <a:r>
              <a:rPr lang="en-US" altLang="zh-CN" sz="2000" b="1" dirty="0" smtClean="0"/>
              <a:t>Van de Sande K E A, </a:t>
            </a:r>
            <a:r>
              <a:rPr lang="en-US" altLang="zh-CN" sz="2000" b="1" dirty="0" err="1" smtClean="0"/>
              <a:t>Uijlings</a:t>
            </a:r>
            <a:r>
              <a:rPr lang="en-US" altLang="zh-CN" sz="2000" b="1" dirty="0" smtClean="0"/>
              <a:t> J R </a:t>
            </a:r>
            <a:r>
              <a:rPr lang="en-US" altLang="zh-CN" sz="2000" b="1" dirty="0" err="1" smtClean="0"/>
              <a:t>R</a:t>
            </a:r>
            <a:r>
              <a:rPr lang="en-US" altLang="zh-CN" sz="2000" b="1" dirty="0" smtClean="0"/>
              <a:t>, </a:t>
            </a:r>
            <a:r>
              <a:rPr lang="en-US" altLang="zh-CN" sz="2000" b="1" dirty="0" err="1" smtClean="0"/>
              <a:t>Gevers</a:t>
            </a:r>
            <a:r>
              <a:rPr lang="en-US" altLang="zh-CN" sz="2000" b="1" dirty="0" smtClean="0"/>
              <a:t> T, et al. Segmentation as </a:t>
            </a:r>
            <a:r>
              <a:rPr lang="en-US" altLang="zh-CN" sz="2000" b="1" dirty="0" err="1" smtClean="0"/>
              <a:t>selectivesearch</a:t>
            </a:r>
            <a:r>
              <a:rPr lang="en-US" altLang="zh-CN" sz="2000" b="1" dirty="0" smtClean="0"/>
              <a:t> for object </a:t>
            </a:r>
            <a:r>
              <a:rPr lang="en-US" altLang="zh-CN" sz="2000" b="1" dirty="0" smtClean="0"/>
              <a:t>recognition. ICCV 2011.</a:t>
            </a:r>
            <a:endParaRPr lang="zh-CN" altLang="en-US" sz="2000" b="1" dirty="0"/>
          </a:p>
        </p:txBody>
      </p:sp>
    </p:spTree>
    <p:extLst>
      <p:ext uri="{BB962C8B-B14F-4D97-AF65-F5344CB8AC3E}">
        <p14:creationId xmlns:p14="http://schemas.microsoft.com/office/powerpoint/2010/main" val="196820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12234" y="880947"/>
            <a:ext cx="7805854" cy="769441"/>
          </a:xfrm>
          <a:prstGeom prst="rect">
            <a:avLst/>
          </a:prstGeom>
          <a:noFill/>
        </p:spPr>
        <p:txBody>
          <a:bodyPr wrap="square" rtlCol="0">
            <a:spAutoFit/>
          </a:bodyPr>
          <a:lstStyle/>
          <a:p>
            <a:r>
              <a:rPr lang="en-US" altLang="zh-CN" sz="4400" b="1" dirty="0" smtClean="0">
                <a:effectLst>
                  <a:outerShdw blurRad="38100" dist="38100" dir="2700000" algn="tl">
                    <a:srgbClr val="000000">
                      <a:alpha val="43137"/>
                    </a:srgbClr>
                  </a:outerShdw>
                </a:effectLst>
              </a:rPr>
              <a:t>Some Specifics</a:t>
            </a:r>
            <a:endParaRPr lang="zh-CN" altLang="en-US" sz="4400" b="1" dirty="0">
              <a:effectLst>
                <a:outerShdw blurRad="38100" dist="38100" dir="2700000" algn="tl">
                  <a:srgbClr val="000000">
                    <a:alpha val="43137"/>
                  </a:srgbClr>
                </a:outerShdw>
              </a:effectLst>
            </a:endParaRPr>
          </a:p>
        </p:txBody>
      </p:sp>
      <p:sp>
        <p:nvSpPr>
          <p:cNvPr id="5" name="文本框 4"/>
          <p:cNvSpPr txBox="1"/>
          <p:nvPr/>
        </p:nvSpPr>
        <p:spPr>
          <a:xfrm>
            <a:off x="1711325" y="2417479"/>
            <a:ext cx="8857439" cy="1754326"/>
          </a:xfrm>
          <a:prstGeom prst="rect">
            <a:avLst/>
          </a:prstGeom>
          <a:noFill/>
        </p:spPr>
        <p:txBody>
          <a:bodyPr wrap="square" rtlCol="0">
            <a:spAutoFit/>
          </a:bodyPr>
          <a:lstStyle/>
          <a:p>
            <a:pPr marL="342900" indent="-342900">
              <a:buAutoNum type="arabicPeriod"/>
            </a:pPr>
            <a:r>
              <a:rPr lang="en-US" altLang="zh-CN" sz="3600" b="1" dirty="0" smtClean="0"/>
              <a:t> Using </a:t>
            </a:r>
            <a:r>
              <a:rPr lang="en-US" altLang="zh-CN" sz="3600" b="1" dirty="0" err="1"/>
              <a:t>Zeiler</a:t>
            </a:r>
            <a:r>
              <a:rPr lang="en-US" altLang="zh-CN" sz="3600" b="1" dirty="0"/>
              <a:t> and </a:t>
            </a:r>
            <a:r>
              <a:rPr lang="en-US" altLang="zh-CN" sz="3600" b="1" dirty="0"/>
              <a:t>Fergus model [1]</a:t>
            </a:r>
            <a:endParaRPr lang="en-US" altLang="zh-CN" sz="3600" b="1" dirty="0"/>
          </a:p>
          <a:p>
            <a:pPr marL="342900" indent="-342900">
              <a:buAutoNum type="arabicPeriod"/>
            </a:pPr>
            <a:endParaRPr lang="en-US" altLang="zh-CN" sz="3600" b="1" dirty="0"/>
          </a:p>
          <a:p>
            <a:pPr marL="342900" indent="-342900">
              <a:buAutoNum type="arabicPeriod"/>
            </a:pPr>
            <a:r>
              <a:rPr lang="en-US" altLang="zh-CN" sz="3600" b="1" dirty="0" smtClean="0"/>
              <a:t> Extracted </a:t>
            </a:r>
            <a:r>
              <a:rPr lang="en-US" altLang="zh-CN" sz="3600" b="1" dirty="0"/>
              <a:t>from </a:t>
            </a:r>
            <a:r>
              <a:rPr lang="en-US" altLang="zh-CN" sz="3600" b="1" dirty="0" smtClean="0"/>
              <a:t>the WIDER </a:t>
            </a:r>
            <a:r>
              <a:rPr lang="en-US" altLang="zh-CN" sz="3600" b="1" dirty="0"/>
              <a:t>FACE [2</a:t>
            </a:r>
            <a:r>
              <a:rPr lang="en-US" altLang="zh-CN" sz="3600" b="1" dirty="0" smtClean="0"/>
              <a:t>]</a:t>
            </a:r>
            <a:endParaRPr lang="en-US" altLang="zh-CN" sz="3600" b="1" dirty="0"/>
          </a:p>
        </p:txBody>
      </p:sp>
      <p:sp>
        <p:nvSpPr>
          <p:cNvPr id="6" name="文本框 5"/>
          <p:cNvSpPr txBox="1"/>
          <p:nvPr/>
        </p:nvSpPr>
        <p:spPr>
          <a:xfrm>
            <a:off x="1416204" y="5229922"/>
            <a:ext cx="10173283" cy="1323439"/>
          </a:xfrm>
          <a:prstGeom prst="rect">
            <a:avLst/>
          </a:prstGeom>
          <a:noFill/>
        </p:spPr>
        <p:txBody>
          <a:bodyPr wrap="square" rtlCol="0">
            <a:spAutoFit/>
          </a:bodyPr>
          <a:lstStyle/>
          <a:p>
            <a:r>
              <a:rPr lang="en-US" altLang="zh-CN" sz="2000" b="1" dirty="0" smtClean="0"/>
              <a:t>1. </a:t>
            </a:r>
            <a:r>
              <a:rPr lang="en-US" altLang="zh-CN" sz="2000" b="1" dirty="0" err="1" smtClean="0"/>
              <a:t>Zeiler</a:t>
            </a:r>
            <a:r>
              <a:rPr lang="en-US" altLang="zh-CN" sz="2000" b="1" dirty="0" smtClean="0"/>
              <a:t> M D, Fergus R. Visualizing and understanding convolutional </a:t>
            </a:r>
            <a:r>
              <a:rPr lang="en-US" altLang="zh-CN" sz="2000" b="1" dirty="0" smtClean="0"/>
              <a:t>networks. ECCV 2014.</a:t>
            </a:r>
            <a:endParaRPr lang="en-US" altLang="zh-CN" sz="2000" b="1" dirty="0" smtClean="0"/>
          </a:p>
          <a:p>
            <a:r>
              <a:rPr lang="en-US" altLang="zh-CN" sz="2000" b="1" dirty="0" smtClean="0"/>
              <a:t>2. </a:t>
            </a:r>
            <a:r>
              <a:rPr lang="en-US" altLang="zh-CN" sz="2000" b="1" dirty="0"/>
              <a:t>Yang, </a:t>
            </a:r>
            <a:r>
              <a:rPr lang="en-US" altLang="zh-CN" sz="2000" b="1" dirty="0" err="1"/>
              <a:t>Shuo</a:t>
            </a:r>
            <a:r>
              <a:rPr lang="en-US" altLang="zh-CN" sz="2000" b="1" dirty="0"/>
              <a:t> and Luo, Ping and Loy, Chen Change and Tang, </a:t>
            </a:r>
            <a:r>
              <a:rPr lang="en-US" altLang="zh-CN" sz="2000" b="1" dirty="0" err="1"/>
              <a:t>Xiaoou</a:t>
            </a:r>
            <a:r>
              <a:rPr lang="en-US" altLang="zh-CN" sz="2000" b="1" dirty="0"/>
              <a:t>. WIDER FACE: A Face Detection Benchmark. CVPR 2016</a:t>
            </a:r>
            <a:r>
              <a:rPr lang="en-US" altLang="zh-CN" sz="2000" b="1" dirty="0" smtClean="0"/>
              <a:t>.</a:t>
            </a:r>
            <a:endParaRPr lang="zh-CN" altLang="en-US" sz="2000" b="1" dirty="0"/>
          </a:p>
        </p:txBody>
      </p:sp>
    </p:spTree>
    <p:extLst>
      <p:ext uri="{BB962C8B-B14F-4D97-AF65-F5344CB8AC3E}">
        <p14:creationId xmlns:p14="http://schemas.microsoft.com/office/powerpoint/2010/main" val="96335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切片">
  <a:themeElements>
    <a:clrScheme name="切片">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切片">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切片">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1252</TotalTime>
  <Words>1778</Words>
  <Application>Microsoft Office PowerPoint</Application>
  <PresentationFormat>宽屏</PresentationFormat>
  <Paragraphs>137</Paragraphs>
  <Slides>19</Slides>
  <Notes>15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19</vt:i4>
      </vt:variant>
    </vt:vector>
  </HeadingPairs>
  <TitlesOfParts>
    <vt:vector size="26" baseType="lpstr">
      <vt:lpstr>宋体</vt:lpstr>
      <vt:lpstr>幼圆</vt:lpstr>
      <vt:lpstr>Calibri</vt:lpstr>
      <vt:lpstr>Century Gothic</vt:lpstr>
      <vt:lpstr>Wingdings</vt:lpstr>
      <vt:lpstr>Wingdings 3</vt:lpstr>
      <vt:lpstr>切片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david</dc:creator>
  <cp:lastModifiedBy>cavy</cp:lastModifiedBy>
  <cp:revision>59</cp:revision>
  <dcterms:created xsi:type="dcterms:W3CDTF">2016-09-27T07:17:39Z</dcterms:created>
  <dcterms:modified xsi:type="dcterms:W3CDTF">2016-10-14T14:15:51Z</dcterms:modified>
</cp:coreProperties>
</file>